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50_91B714A1.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2_5A72679D.xml" ContentType="application/vnd.ms-powerpoint.comments+xml"/>
  <Override PartName="/ppt/media/image40.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2_B290C07C.xml" ContentType="application/vnd.ms-powerpoint.comments+xml"/>
  <Override PartName="/ppt/media/image44.jpg" ContentType="image/jpeg"/>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30"/>
  </p:notesMasterIdLst>
  <p:handoutMasterIdLst>
    <p:handoutMasterId r:id="rId31"/>
  </p:handoutMasterIdLst>
  <p:sldIdLst>
    <p:sldId id="314" r:id="rId5"/>
    <p:sldId id="315" r:id="rId6"/>
    <p:sldId id="318" r:id="rId7"/>
    <p:sldId id="320" r:id="rId8"/>
    <p:sldId id="326" r:id="rId9"/>
    <p:sldId id="321" r:id="rId10"/>
    <p:sldId id="329" r:id="rId11"/>
    <p:sldId id="330" r:id="rId12"/>
    <p:sldId id="331" r:id="rId13"/>
    <p:sldId id="332" r:id="rId14"/>
    <p:sldId id="336" r:id="rId15"/>
    <p:sldId id="324" r:id="rId16"/>
    <p:sldId id="333" r:id="rId17"/>
    <p:sldId id="334" r:id="rId18"/>
    <p:sldId id="337" r:id="rId19"/>
    <p:sldId id="322" r:id="rId20"/>
    <p:sldId id="341" r:id="rId21"/>
    <p:sldId id="327" r:id="rId22"/>
    <p:sldId id="328" r:id="rId23"/>
    <p:sldId id="335" r:id="rId24"/>
    <p:sldId id="338" r:id="rId25"/>
    <p:sldId id="342" r:id="rId26"/>
    <p:sldId id="339" r:id="rId27"/>
    <p:sldId id="264" r:id="rId28"/>
    <p:sldId id="3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F24F4D3-6106-E699-CE58-7F54D3423ADB}" name="Kirk Trychel" initials="KT" userId="21200e7e8de8574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102" d="100"/>
          <a:sy n="102" d="100"/>
        </p:scale>
        <p:origin x="954" y="96"/>
      </p:cViewPr>
      <p:guideLst>
        <p:guide orient="horz" pos="3360"/>
        <p:guide pos="3840"/>
      </p:guideLst>
    </p:cSldViewPr>
  </p:slideViewPr>
  <p:outlineViewPr>
    <p:cViewPr>
      <p:scale>
        <a:sx n="33" d="100"/>
        <a:sy n="33" d="100"/>
      </p:scale>
      <p:origin x="0" y="-1267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42_5A72679D.xml><?xml version="1.0" encoding="utf-8"?>
<p188:cmLst xmlns:a="http://schemas.openxmlformats.org/drawingml/2006/main" xmlns:r="http://schemas.openxmlformats.org/officeDocument/2006/relationships" xmlns:p188="http://schemas.microsoft.com/office/powerpoint/2018/8/main">
  <p188:cm id="{EF7C9B9A-E644-4316-A304-77716905CC2E}" authorId="{DF24F4D3-6106-E699-CE58-7F54D3423ADB}" created="2025-02-19T19:01:22.401">
    <ac:txMkLst xmlns:ac="http://schemas.microsoft.com/office/drawing/2013/main/command">
      <pc:docMk xmlns:pc="http://schemas.microsoft.com/office/powerpoint/2013/main/command"/>
      <pc:sldMk xmlns:pc="http://schemas.microsoft.com/office/powerpoint/2013/main/command" cId="1517447069" sldId="322"/>
      <ac:spMk id="3" creationId="{05E26637-007F-EC9E-F644-AAFBA0900F3C}"/>
      <ac:txMk cp="0" len="10">
        <ac:context len="397" hash="3954088309"/>
      </ac:txMk>
    </ac:txMkLst>
    <p188:pos x="1485901" y="263750"/>
    <p188:txBody>
      <a:bodyPr/>
      <a:lstStyle/>
      <a:p>
        <a:r>
          <a:rPr lang="en-US"/>
          <a:t>API unhooking is a malware evasion tactic where malicious code restores tampered API (Application Programming Interface) functions to their original, unmonitored state. Normally, security tools "hook" APIs to monitor and intercept suspicious activity. By unhooking these APIs, malware removes the security tool's ability to track its behavior, allowing it to execute undetected. This is often achieved by replacing the hooked function with a clean copy from the original library (e.g., ntdll.dll) in memory.</a:t>
        </a:r>
      </a:p>
    </p188:txBody>
  </p188:cm>
</p188:cmLst>
</file>

<file path=ppt/comments/modernComment_150_91B714A1.xml><?xml version="1.0" encoding="utf-8"?>
<p188:cmLst xmlns:a="http://schemas.openxmlformats.org/drawingml/2006/main" xmlns:r="http://schemas.openxmlformats.org/officeDocument/2006/relationships" xmlns:p188="http://schemas.microsoft.com/office/powerpoint/2018/8/main">
  <p188:cm id="{E5FE6E6C-7113-468C-9BE5-B658EAD4C299}" authorId="{DF24F4D3-6106-E699-CE58-7F54D3423ADB}" created="2025-02-19T19:01:22.401">
    <ac:txMkLst xmlns:ac="http://schemas.microsoft.com/office/drawing/2013/main/command">
      <pc:docMk xmlns:pc="http://schemas.microsoft.com/office/powerpoint/2013/main/command"/>
      <pc:sldMk xmlns:pc="http://schemas.microsoft.com/office/powerpoint/2013/main/command" cId="2444694689" sldId="336"/>
      <ac:spMk id="3" creationId="{786D35C7-5A32-6912-E806-3E603BF76D0F}"/>
      <ac:txMk cp="0" len="10">
        <ac:context len="230" hash="918346924"/>
      </ac:txMk>
    </ac:txMkLst>
    <p188:pos x="1485901" y="263750"/>
    <p188:txBody>
      <a:bodyPr/>
      <a:lstStyle/>
      <a:p>
        <a:r>
          <a:rPr lang="en-US"/>
          <a:t>API unhooking is a malware evasion tactic where malicious code restores tampered API (Application Programming Interface) functions to their original, unmonitored state. Normally, security tools "hook" APIs to monitor and intercept suspicious activity. By unhooking these APIs, malware removes the security tool's ability to track its behavior, allowing it to execute undetected. This is often achieved by replacing the hooked function with a clean copy from the original library (e.g., ntdll.dll) in memory.</a:t>
        </a:r>
      </a:p>
    </p188:txBody>
  </p188:cm>
</p188:cmLst>
</file>

<file path=ppt/comments/modernComment_152_B290C07C.xml><?xml version="1.0" encoding="utf-8"?>
<p188:cmLst xmlns:a="http://schemas.openxmlformats.org/drawingml/2006/main" xmlns:r="http://schemas.openxmlformats.org/officeDocument/2006/relationships" xmlns:p188="http://schemas.microsoft.com/office/powerpoint/2018/8/main">
  <p188:cm id="{5F7D57C9-4420-4D18-A5C5-1549AD529B58}" authorId="{DF24F4D3-6106-E699-CE58-7F54D3423ADB}" created="2025-02-19T19:01:22.401">
    <ac:txMkLst xmlns:ac="http://schemas.microsoft.com/office/drawing/2013/main/command">
      <pc:docMk xmlns:pc="http://schemas.microsoft.com/office/powerpoint/2013/main/command"/>
      <pc:sldMk xmlns:pc="http://schemas.microsoft.com/office/powerpoint/2013/main/command" cId="2995830908" sldId="338"/>
      <ac:spMk id="3" creationId="{DCD8BC6D-080F-8BF6-41B7-0684DDB282E2}"/>
      <ac:txMk cp="0" len="10">
        <ac:context len="291" hash="1407362631"/>
      </ac:txMk>
    </ac:txMkLst>
    <p188:pos x="1485901" y="263750"/>
    <p188:txBody>
      <a:bodyPr/>
      <a:lstStyle/>
      <a:p>
        <a:r>
          <a:rPr lang="en-US"/>
          <a:t>API unhooking is a malware evasion tactic where malicious code restores tampered API (Application Programming Interface) functions to their original, unmonitored state. Normally, security tools "hook" APIs to monitor and intercept suspicious activity. By unhooking these APIs, malware removes the security tool's ability to track its behavior, allowing it to execute undetected. This is often achieved by replacing the hooked function with a clean copy from the original library (e.g., ntdll.dll) in memory.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3/6/2025</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3/6/2025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dirty="0"/>
          </a:p>
        </p:txBody>
      </p:sp>
    </p:spTree>
    <p:extLst>
      <p:ext uri="{BB962C8B-B14F-4D97-AF65-F5344CB8AC3E}">
        <p14:creationId xmlns:p14="http://schemas.microsoft.com/office/powerpoint/2010/main" val="256913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6F2D4-6D7F-152A-560D-FD6B8C32A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B9473-9F04-06FA-2960-28B67BE29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2068E-3405-4713-3A31-8D8261EB2C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6A0ADD-02B6-B9EF-394F-1390BA1D604B}"/>
              </a:ext>
            </a:extLst>
          </p:cNvPr>
          <p:cNvSpPr>
            <a:spLocks noGrp="1"/>
          </p:cNvSpPr>
          <p:nvPr>
            <p:ph type="sldNum" sz="quarter" idx="5"/>
          </p:nvPr>
        </p:nvSpPr>
        <p:spPr/>
        <p:txBody>
          <a:bodyPr/>
          <a:lstStyle/>
          <a:p>
            <a:fld id="{D4B9A9E5-4F7F-4A7D-9DE1-899232329269}" type="slidenum">
              <a:rPr lang="en-US" smtClean="0"/>
              <a:t>17</a:t>
            </a:fld>
            <a:endParaRPr lang="en-US" dirty="0"/>
          </a:p>
        </p:txBody>
      </p:sp>
    </p:spTree>
    <p:extLst>
      <p:ext uri="{BB962C8B-B14F-4D97-AF65-F5344CB8AC3E}">
        <p14:creationId xmlns:p14="http://schemas.microsoft.com/office/powerpoint/2010/main" val="175414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353E-F8D4-F275-1843-81DF7B24D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6C559-A211-39DF-310A-5D10E8ACE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68E5B-1B97-CE6D-B0B9-EFE9E8184C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7FACA-70FD-8B69-9BC4-F76B8BE27D18}"/>
              </a:ext>
            </a:extLst>
          </p:cNvPr>
          <p:cNvSpPr>
            <a:spLocks noGrp="1"/>
          </p:cNvSpPr>
          <p:nvPr>
            <p:ph type="sldNum" sz="quarter" idx="5"/>
          </p:nvPr>
        </p:nvSpPr>
        <p:spPr/>
        <p:txBody>
          <a:bodyPr/>
          <a:lstStyle/>
          <a:p>
            <a:fld id="{D4B9A9E5-4F7F-4A7D-9DE1-899232329269}" type="slidenum">
              <a:rPr lang="en-US" smtClean="0"/>
              <a:t>18</a:t>
            </a:fld>
            <a:endParaRPr lang="en-US" dirty="0"/>
          </a:p>
        </p:txBody>
      </p:sp>
    </p:spTree>
    <p:extLst>
      <p:ext uri="{BB962C8B-B14F-4D97-AF65-F5344CB8AC3E}">
        <p14:creationId xmlns:p14="http://schemas.microsoft.com/office/powerpoint/2010/main" val="57824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D5C5-2468-DF53-1E8B-C26657CFE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B4889-CFFD-B933-634B-FB9D882AB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C12F1-C6AB-0045-0ED1-6EC3DA61B8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714B37-4A94-6FB1-A4AB-720589F5648D}"/>
              </a:ext>
            </a:extLst>
          </p:cNvPr>
          <p:cNvSpPr>
            <a:spLocks noGrp="1"/>
          </p:cNvSpPr>
          <p:nvPr>
            <p:ph type="sldNum" sz="quarter" idx="5"/>
          </p:nvPr>
        </p:nvSpPr>
        <p:spPr/>
        <p:txBody>
          <a:bodyPr/>
          <a:lstStyle/>
          <a:p>
            <a:fld id="{D4B9A9E5-4F7F-4A7D-9DE1-899232329269}" type="slidenum">
              <a:rPr lang="en-US" smtClean="0"/>
              <a:t>21</a:t>
            </a:fld>
            <a:endParaRPr lang="en-US" dirty="0"/>
          </a:p>
        </p:txBody>
      </p:sp>
    </p:spTree>
    <p:extLst>
      <p:ext uri="{BB962C8B-B14F-4D97-AF65-F5344CB8AC3E}">
        <p14:creationId xmlns:p14="http://schemas.microsoft.com/office/powerpoint/2010/main" val="214664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25</a:t>
            </a:fld>
            <a:endParaRPr lang="en-US" dirty="0"/>
          </a:p>
        </p:txBody>
      </p:sp>
    </p:spTree>
    <p:extLst>
      <p:ext uri="{BB962C8B-B14F-4D97-AF65-F5344CB8AC3E}">
        <p14:creationId xmlns:p14="http://schemas.microsoft.com/office/powerpoint/2010/main" val="242996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dirty="0"/>
          </a:p>
        </p:txBody>
      </p:sp>
    </p:spTree>
    <p:extLst>
      <p:ext uri="{BB962C8B-B14F-4D97-AF65-F5344CB8AC3E}">
        <p14:creationId xmlns:p14="http://schemas.microsoft.com/office/powerpoint/2010/main" val="169896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dirty="0"/>
          </a:p>
        </p:txBody>
      </p:sp>
    </p:spTree>
    <p:extLst>
      <p:ext uri="{BB962C8B-B14F-4D97-AF65-F5344CB8AC3E}">
        <p14:creationId xmlns:p14="http://schemas.microsoft.com/office/powerpoint/2010/main" val="63124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355512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DC5A-1603-B941-F855-A4778F812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EEA9A-5437-DDE8-BABB-6860F8ED9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3F748-28DC-5C35-CDCC-1A59DD78EF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4FC3FC-2C29-A3EA-0422-8AA3EF2D9D69}"/>
              </a:ext>
            </a:extLst>
          </p:cNvPr>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227182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3984229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6D272-CAC8-D417-1937-15D3A9F26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46C35-3C73-4DDF-3E82-0FE33918B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C5693-E0D3-E6DE-E8EA-B3995A113C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75250-B3FA-53F7-DE59-FCDB1D2E28E2}"/>
              </a:ext>
            </a:extLst>
          </p:cNvPr>
          <p:cNvSpPr>
            <a:spLocks noGrp="1"/>
          </p:cNvSpPr>
          <p:nvPr>
            <p:ph type="sldNum" sz="quarter" idx="5"/>
          </p:nvPr>
        </p:nvSpPr>
        <p:spPr/>
        <p:txBody>
          <a:bodyPr/>
          <a:lstStyle/>
          <a:p>
            <a:fld id="{D4B9A9E5-4F7F-4A7D-9DE1-899232329269}" type="slidenum">
              <a:rPr lang="en-US" smtClean="0"/>
              <a:t>11</a:t>
            </a:fld>
            <a:endParaRPr lang="en-US" dirty="0"/>
          </a:p>
        </p:txBody>
      </p:sp>
    </p:spTree>
    <p:extLst>
      <p:ext uri="{BB962C8B-B14F-4D97-AF65-F5344CB8AC3E}">
        <p14:creationId xmlns:p14="http://schemas.microsoft.com/office/powerpoint/2010/main" val="413930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dirty="0"/>
          </a:p>
        </p:txBody>
      </p:sp>
    </p:spTree>
    <p:extLst>
      <p:ext uri="{BB962C8B-B14F-4D97-AF65-F5344CB8AC3E}">
        <p14:creationId xmlns:p14="http://schemas.microsoft.com/office/powerpoint/2010/main" val="67923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dirty="0"/>
          </a:p>
        </p:txBody>
      </p:sp>
    </p:spTree>
    <p:extLst>
      <p:ext uri="{BB962C8B-B14F-4D97-AF65-F5344CB8AC3E}">
        <p14:creationId xmlns:p14="http://schemas.microsoft.com/office/powerpoint/2010/main" val="258656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dirty="0"/>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dirty="0"/>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dirty="0"/>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endParaRPr lang="en-US" dirty="0"/>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dirty="0"/>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2ED8-7F53-4C03-A740-493E5079849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611087-99A9-4100-B5F7-520880DE322E}"/>
              </a:ext>
            </a:extLst>
          </p:cNvPr>
          <p:cNvSpPr>
            <a:spLocks noGrp="1"/>
          </p:cNvSpPr>
          <p:nvPr>
            <p:ph idx="1"/>
          </p:nvPr>
        </p:nvSpPr>
        <p:spPr>
          <a:xfrm>
            <a:off x="571499" y="2075688"/>
            <a:ext cx="11059811" cy="3910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7B4B20-1A65-4A26-B11E-6095083A1645}"/>
              </a:ext>
            </a:extLst>
          </p:cNvPr>
          <p:cNvSpPr>
            <a:spLocks noGrp="1"/>
          </p:cNvSpPr>
          <p:nvPr>
            <p:ph type="dt" sz="half" idx="10"/>
          </p:nvPr>
        </p:nvSpPr>
        <p:spPr/>
        <p:txBody>
          <a:bodyPr/>
          <a:lstStyle/>
          <a:p>
            <a:fld id="{1C8322F6-1C60-46CF-968C-BC20E470F443}" type="datetimeFigureOut">
              <a:rPr lang="en-US" smtClean="0"/>
              <a:t>3/6/2025</a:t>
            </a:fld>
            <a:endParaRPr lang="en-US"/>
          </a:p>
        </p:txBody>
      </p:sp>
      <p:sp>
        <p:nvSpPr>
          <p:cNvPr id="5" name="Footer Placeholder 4">
            <a:extLst>
              <a:ext uri="{FF2B5EF4-FFF2-40B4-BE49-F238E27FC236}">
                <a16:creationId xmlns:a16="http://schemas.microsoft.com/office/drawing/2014/main" id="{FB0D52D3-E985-4FEB-89B9-57C754711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A751A-C72D-47C1-A7A6-E8510A40CE9A}"/>
              </a:ext>
            </a:extLst>
          </p:cNvPr>
          <p:cNvSpPr>
            <a:spLocks noGrp="1"/>
          </p:cNvSpPr>
          <p:nvPr>
            <p:ph type="sldNum" sz="quarter" idx="12"/>
          </p:nvPr>
        </p:nvSpPr>
        <p:spPr/>
        <p:txBody>
          <a:bodyPr/>
          <a:lstStyle/>
          <a:p>
            <a:fld id="{5EEB83C2-341F-4C28-A243-1C56DDDA54D3}" type="slidenum">
              <a:rPr lang="en-US" smtClean="0"/>
              <a:t>‹#›</a:t>
            </a:fld>
            <a:endParaRPr lang="en-US"/>
          </a:p>
        </p:txBody>
      </p:sp>
    </p:spTree>
    <p:extLst>
      <p:ext uri="{BB962C8B-B14F-4D97-AF65-F5344CB8AC3E}">
        <p14:creationId xmlns:p14="http://schemas.microsoft.com/office/powerpoint/2010/main" val="21367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dirty="0"/>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dirty="0"/>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dirty="0"/>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endParaRPr lang="en-US" dirty="0"/>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dirty="0"/>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 id="2147483719" r:id="rId14"/>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50_91B714A1.xml"/><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hyperlink" Target="https://github.com/Teach2Breach/dev/blob/0a84ff7bebc1cf6020eec1d4b9384732e6ad095a/rust/lsass/refldump/sign.ps1#L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Teach2Breach/noldr"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horturl.at/7wHDv"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microsoft.com/office/2018/10/relationships/comments" Target="../comments/modernComment_142_5A72679D.xml"/><Relationship Id="rId7" Type="http://schemas.openxmlformats.org/officeDocument/2006/relationships/hyperlink" Target="https://www.newgrounds.com/art/view/kiabugboy/boss-fight-2"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0.jpg"/><Relationship Id="rId5" Type="http://schemas.openxmlformats.org/officeDocument/2006/relationships/hyperlink" Target="https://github.com/Kudaes/DInvoke_rs" TargetMode="External"/><Relationship Id="rId4" Type="http://schemas.openxmlformats.org/officeDocument/2006/relationships/hyperlink" Target="https://github.com/bats3c/DarkLoadLibra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hyperlink" Target="https://github.com/teach2breach"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x.com/teach2breach" TargetMode="External"/><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Teach2Breach/early_cascade_inj_rs" TargetMode="External"/><Relationship Id="rId2" Type="http://schemas.openxmlformats.org/officeDocument/2006/relationships/hyperlink" Target="https://github.com/Teach2Breach/pool_party_rs" TargetMode="External"/><Relationship Id="rId1" Type="http://schemas.openxmlformats.org/officeDocument/2006/relationships/slideLayout" Target="../slideLayouts/slideLayout3.xml"/><Relationship Id="rId6" Type="http://schemas.openxmlformats.org/officeDocument/2006/relationships/hyperlink" Target="https://github.com/Teach2Breach/hollow_rs" TargetMode="External"/><Relationship Id="rId5" Type="http://schemas.openxmlformats.org/officeDocument/2006/relationships/hyperlink" Target="https://github.com/Teach2Breach/rpi" TargetMode="External"/><Relationship Id="rId4" Type="http://schemas.openxmlformats.org/officeDocument/2006/relationships/hyperlink" Target="https://github.com/Teach2Breach/snapinject_rs" TargetMode="Externa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2_B290C07C.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nettitude/ShellcodeMutator" TargetMode="External"/><Relationship Id="rId2" Type="http://schemas.openxmlformats.org/officeDocument/2006/relationships/hyperlink" Target="https://github.com/RedSiege/Jigsaw" TargetMode="External"/><Relationship Id="rId1" Type="http://schemas.openxmlformats.org/officeDocument/2006/relationships/slideLayout" Target="../slideLayouts/slideLayout9.xml"/><Relationship Id="rId6" Type="http://schemas.openxmlformats.org/officeDocument/2006/relationships/hyperlink" Target="https://www.wallpaperflare.com/untitled-minimalism-dna-indoors-pattern-no-people-nature-wallpaper-hotee" TargetMode="External"/><Relationship Id="rId5" Type="http://schemas.openxmlformats.org/officeDocument/2006/relationships/image" Target="../media/image44.jpg"/><Relationship Id="rId4" Type="http://schemas.openxmlformats.org/officeDocument/2006/relationships/hyperlink" Target="https://github.com/TheWover/donu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security-insider.de/multifunktionale-malware-breitet-sich-weiter-aus-a-74726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red-gate.com/products/dotnet-development/smartassembly/" TargetMode="External"/><Relationship Id="rId13" Type="http://schemas.openxmlformats.org/officeDocument/2006/relationships/hyperlink" Target="https://www.pelock.com/pl/produkty/netshrink" TargetMode="External"/><Relationship Id="rId3" Type="http://schemas.openxmlformats.org/officeDocument/2006/relationships/hyperlink" Target="https://github.com/monoxgas/sRDI" TargetMode="External"/><Relationship Id="rId7" Type="http://schemas.openxmlformats.org/officeDocument/2006/relationships/hyperlink" Target="https://www.pelock.com/products/pelock" TargetMode="External"/><Relationship Id="rId12" Type="http://schemas.openxmlformats.org/officeDocument/2006/relationships/hyperlink" Target="https://www.autohotkey.com/mpress/mpress_web.ht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github.com/mkaring/ConfuserEx" TargetMode="External"/><Relationship Id="rId11" Type="http://schemas.openxmlformats.org/officeDocument/2006/relationships/hyperlink" Target="https://upx.github.io/" TargetMode="External"/><Relationship Id="rId5" Type="http://schemas.openxmlformats.org/officeDocument/2006/relationships/hyperlink" Target="https://github.com/jadams/Packer64" TargetMode="External"/><Relationship Id="rId10" Type="http://schemas.openxmlformats.org/officeDocument/2006/relationships/hyperlink" Target="https://www.oreans.com/Themida.php" TargetMode="External"/><Relationship Id="rId4" Type="http://schemas.openxmlformats.org/officeDocument/2006/relationships/hyperlink" Target="https://nullsecurity.net/tools/binary.html" TargetMode="External"/><Relationship Id="rId9" Type="http://schemas.openxmlformats.org/officeDocument/2006/relationships/hyperlink" Target="https://enigmaprotector.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earn.microsoft.com/en-us/windows/win32/apiindex/windows-api-list"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0D96-BFFB-05BD-30ED-0352500CD058}"/>
              </a:ext>
            </a:extLst>
          </p:cNvPr>
          <p:cNvSpPr>
            <a:spLocks noGrp="1"/>
          </p:cNvSpPr>
          <p:nvPr>
            <p:ph type="title"/>
          </p:nvPr>
        </p:nvSpPr>
        <p:spPr>
          <a:xfrm>
            <a:off x="6096000" y="2773681"/>
            <a:ext cx="5674360" cy="3200400"/>
          </a:xfrm>
        </p:spPr>
        <p:txBody>
          <a:bodyPr/>
          <a:lstStyle/>
          <a:p>
            <a:r>
              <a:rPr lang="en-US" dirty="0"/>
              <a:t>Modern Malware Evasion Tactics</a:t>
            </a:r>
          </a:p>
        </p:txBody>
      </p:sp>
    </p:spTree>
    <p:extLst>
      <p:ext uri="{BB962C8B-B14F-4D97-AF65-F5344CB8AC3E}">
        <p14:creationId xmlns:p14="http://schemas.microsoft.com/office/powerpoint/2010/main" val="294539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E821A-2245-061F-8982-BC3E16C919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F2EF6C-BF0A-8183-97EB-7700600B728B}"/>
              </a:ext>
            </a:extLst>
          </p:cNvPr>
          <p:cNvSpPr txBox="1"/>
          <p:nvPr/>
        </p:nvSpPr>
        <p:spPr>
          <a:xfrm>
            <a:off x="3143344" y="661367"/>
            <a:ext cx="7475455" cy="584775"/>
          </a:xfrm>
          <a:prstGeom prst="rect">
            <a:avLst/>
          </a:prstGeom>
          <a:noFill/>
        </p:spPr>
        <p:txBody>
          <a:bodyPr wrap="square" rtlCol="0">
            <a:spAutoFit/>
          </a:bodyPr>
          <a:lstStyle/>
          <a:p>
            <a:r>
              <a:rPr lang="en-US" sz="3200" dirty="0">
                <a:solidFill>
                  <a:schemeClr val="bg1"/>
                </a:solidFill>
              </a:rPr>
              <a:t>Windows Internals: Windows API</a:t>
            </a:r>
          </a:p>
        </p:txBody>
      </p:sp>
      <p:sp>
        <p:nvSpPr>
          <p:cNvPr id="5" name="TextBox 4">
            <a:extLst>
              <a:ext uri="{FF2B5EF4-FFF2-40B4-BE49-F238E27FC236}">
                <a16:creationId xmlns:a16="http://schemas.microsoft.com/office/drawing/2014/main" id="{721E8EC8-2EA1-7AD8-122B-D5C4B1A37843}"/>
              </a:ext>
            </a:extLst>
          </p:cNvPr>
          <p:cNvSpPr txBox="1"/>
          <p:nvPr/>
        </p:nvSpPr>
        <p:spPr>
          <a:xfrm>
            <a:off x="1960775" y="1772255"/>
            <a:ext cx="9840592" cy="1477328"/>
          </a:xfrm>
          <a:prstGeom prst="rect">
            <a:avLst/>
          </a:prstGeom>
          <a:noFill/>
        </p:spPr>
        <p:txBody>
          <a:bodyPr wrap="square" rtlCol="0">
            <a:spAutoFit/>
          </a:bodyPr>
          <a:lstStyle/>
          <a:p>
            <a:r>
              <a:rPr lang="en-US" dirty="0">
                <a:solidFill>
                  <a:schemeClr val="bg1"/>
                </a:solidFill>
              </a:rPr>
              <a:t>Example Compiled and Ran:</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ADA04DBF-E693-C233-B759-25CF1E863BB4}"/>
              </a:ext>
            </a:extLst>
          </p:cNvPr>
          <p:cNvPicPr>
            <a:picLocks noChangeAspect="1"/>
          </p:cNvPicPr>
          <p:nvPr/>
        </p:nvPicPr>
        <p:blipFill>
          <a:blip r:embed="rId2"/>
          <a:stretch>
            <a:fillRect/>
          </a:stretch>
        </p:blipFill>
        <p:spPr>
          <a:xfrm>
            <a:off x="1429940" y="2510919"/>
            <a:ext cx="10371428" cy="3685714"/>
          </a:xfrm>
          <a:prstGeom prst="rect">
            <a:avLst/>
          </a:prstGeom>
        </p:spPr>
      </p:pic>
    </p:spTree>
    <p:extLst>
      <p:ext uri="{BB962C8B-B14F-4D97-AF65-F5344CB8AC3E}">
        <p14:creationId xmlns:p14="http://schemas.microsoft.com/office/powerpoint/2010/main" val="238907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89CD2-031E-E574-9646-059E94F1D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22933-FD65-6DAE-F4F3-0FF0752C2598}"/>
              </a:ext>
            </a:extLst>
          </p:cNvPr>
          <p:cNvSpPr>
            <a:spLocks noGrp="1"/>
          </p:cNvSpPr>
          <p:nvPr>
            <p:ph type="title"/>
          </p:nvPr>
        </p:nvSpPr>
        <p:spPr>
          <a:xfrm>
            <a:off x="916384" y="446313"/>
            <a:ext cx="5597537" cy="1448747"/>
          </a:xfrm>
        </p:spPr>
        <p:txBody>
          <a:bodyPr anchor="ctr">
            <a:normAutofit/>
          </a:bodyPr>
          <a:lstStyle/>
          <a:p>
            <a:r>
              <a:rPr lang="en-US" dirty="0"/>
              <a:t>first Boss: static analysis</a:t>
            </a:r>
          </a:p>
        </p:txBody>
      </p:sp>
      <p:sp>
        <p:nvSpPr>
          <p:cNvPr id="3" name="Content Placeholder 2">
            <a:extLst>
              <a:ext uri="{FF2B5EF4-FFF2-40B4-BE49-F238E27FC236}">
                <a16:creationId xmlns:a16="http://schemas.microsoft.com/office/drawing/2014/main" id="{786D35C7-5A32-6912-E806-3E603BF76D0F}"/>
              </a:ext>
            </a:extLst>
          </p:cNvPr>
          <p:cNvSpPr>
            <a:spLocks noGrp="1"/>
          </p:cNvSpPr>
          <p:nvPr>
            <p:ph sz="quarter" idx="10"/>
          </p:nvPr>
        </p:nvSpPr>
        <p:spPr>
          <a:xfrm>
            <a:off x="914399" y="2022250"/>
            <a:ext cx="5181600" cy="3747180"/>
          </a:xfrm>
        </p:spPr>
        <p:txBody>
          <a:bodyPr>
            <a:normAutofit/>
          </a:bodyPr>
          <a:lstStyle/>
          <a:p>
            <a:r>
              <a:rPr lang="en-US" b="1" dirty="0"/>
              <a:t>Definition: See Notes</a:t>
            </a:r>
            <a:endParaRPr lang="en-US" dirty="0"/>
          </a:p>
          <a:p>
            <a:r>
              <a:rPr lang="en-US" b="1" dirty="0"/>
              <a:t>Techniques: </a:t>
            </a:r>
          </a:p>
          <a:p>
            <a:pPr lvl="1"/>
            <a:r>
              <a:rPr lang="en-US" b="1" dirty="0"/>
              <a:t>Avoid commonly abused APIs</a:t>
            </a:r>
          </a:p>
          <a:p>
            <a:pPr lvl="1"/>
            <a:r>
              <a:rPr lang="en-US" b="1" dirty="0"/>
              <a:t>Dynamic API resolution</a:t>
            </a:r>
          </a:p>
          <a:p>
            <a:pPr lvl="1"/>
            <a:r>
              <a:rPr lang="en-US" b="1" dirty="0"/>
              <a:t>Use Native or NT APIs (or </a:t>
            </a:r>
            <a:r>
              <a:rPr lang="en-US" b="1" dirty="0" err="1"/>
              <a:t>Zw</a:t>
            </a:r>
            <a:r>
              <a:rPr lang="en-US" b="1" dirty="0"/>
              <a:t>)</a:t>
            </a:r>
          </a:p>
          <a:p>
            <a:pPr lvl="1"/>
            <a:r>
              <a:rPr lang="en-US" b="1" dirty="0"/>
              <a:t>Use </a:t>
            </a:r>
            <a:r>
              <a:rPr lang="en-US" b="1" dirty="0" err="1"/>
              <a:t>Syscalls</a:t>
            </a:r>
            <a:r>
              <a:rPr lang="en-US" b="1" dirty="0"/>
              <a:t> / Kernel level callbacks</a:t>
            </a:r>
          </a:p>
          <a:p>
            <a:pPr lvl="1"/>
            <a:r>
              <a:rPr lang="en-US" b="1" dirty="0"/>
              <a:t>Avoid bad strings</a:t>
            </a:r>
          </a:p>
          <a:p>
            <a:pPr lvl="1"/>
            <a:r>
              <a:rPr lang="en-US" b="1" dirty="0"/>
              <a:t>Use string encryption (</a:t>
            </a:r>
            <a:r>
              <a:rPr lang="en-US" b="1" dirty="0" err="1"/>
              <a:t>litcrypt</a:t>
            </a:r>
            <a:r>
              <a:rPr lang="en-US" b="1" dirty="0"/>
              <a:t>)</a:t>
            </a:r>
          </a:p>
          <a:p>
            <a:pPr lvl="1"/>
            <a:r>
              <a:rPr lang="en-US" b="1" dirty="0"/>
              <a:t>Payload signing(</a:t>
            </a:r>
            <a:r>
              <a:rPr lang="en-US" dirty="0">
                <a:hlinkClick r:id="rId4"/>
              </a:rPr>
              <a:t>sign.ps1</a:t>
            </a:r>
            <a:r>
              <a:rPr lang="en-US" dirty="0"/>
              <a:t>)</a:t>
            </a:r>
            <a:endParaRPr lang="en-US" b="1" dirty="0"/>
          </a:p>
        </p:txBody>
      </p:sp>
      <p:sp>
        <p:nvSpPr>
          <p:cNvPr id="23" name="Slide Number Placeholder 3">
            <a:extLst>
              <a:ext uri="{FF2B5EF4-FFF2-40B4-BE49-F238E27FC236}">
                <a16:creationId xmlns:a16="http://schemas.microsoft.com/office/drawing/2014/main" id="{4C33EAC2-2EDD-3070-E3A4-7EFD50D0049E}"/>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11</a:t>
            </a:fld>
            <a:endParaRPr lang="en-US"/>
          </a:p>
        </p:txBody>
      </p:sp>
      <p:pic>
        <p:nvPicPr>
          <p:cNvPr id="18" name="Picture Placeholder 17">
            <a:extLst>
              <a:ext uri="{FF2B5EF4-FFF2-40B4-BE49-F238E27FC236}">
                <a16:creationId xmlns:a16="http://schemas.microsoft.com/office/drawing/2014/main" id="{0C8FAE05-8E7B-F003-1C3D-04D7450135D2}"/>
              </a:ext>
            </a:extLst>
          </p:cNvPr>
          <p:cNvPicPr>
            <a:picLocks noGrp="1" noChangeAspect="1"/>
          </p:cNvPicPr>
          <p:nvPr>
            <p:ph type="pic" sz="quarter" idx="11"/>
          </p:nvPr>
        </p:nvPicPr>
        <p:blipFill>
          <a:blip r:embed="rId5"/>
          <a:srcRect l="5487" r="5487"/>
          <a:stretch/>
        </p:blipFill>
        <p:spPr>
          <a:xfrm>
            <a:off x="6076950" y="10"/>
            <a:ext cx="6115050" cy="6868876"/>
          </a:xfrm>
          <a:noFill/>
        </p:spPr>
      </p:pic>
      <p:sp>
        <p:nvSpPr>
          <p:cNvPr id="5" name="Slide Number Placeholder 4" hidden="1">
            <a:extLst>
              <a:ext uri="{FF2B5EF4-FFF2-40B4-BE49-F238E27FC236}">
                <a16:creationId xmlns:a16="http://schemas.microsoft.com/office/drawing/2014/main" id="{0D1C6E27-4E0E-0DE8-CFE2-834763D9E8C6}"/>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11</a:t>
            </a:fld>
            <a:endParaRPr lang="en-US"/>
          </a:p>
        </p:txBody>
      </p:sp>
    </p:spTree>
    <p:extLst>
      <p:ext uri="{BB962C8B-B14F-4D97-AF65-F5344CB8AC3E}">
        <p14:creationId xmlns:p14="http://schemas.microsoft.com/office/powerpoint/2010/main" val="244469468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6DBB-D0DC-05D4-788C-E10EEF6B4A91}"/>
              </a:ext>
            </a:extLst>
          </p:cNvPr>
          <p:cNvSpPr>
            <a:spLocks noGrp="1"/>
          </p:cNvSpPr>
          <p:nvPr>
            <p:ph type="title"/>
          </p:nvPr>
        </p:nvSpPr>
        <p:spPr>
          <a:xfrm>
            <a:off x="891990" y="434225"/>
            <a:ext cx="9524998" cy="1499627"/>
          </a:xfrm>
        </p:spPr>
        <p:txBody>
          <a:bodyPr/>
          <a:lstStyle/>
          <a:p>
            <a:r>
              <a:rPr lang="en-US" dirty="0"/>
              <a:t>Concealment:</a:t>
            </a:r>
            <a:br>
              <a:rPr lang="en-US" dirty="0"/>
            </a:br>
            <a:r>
              <a:rPr lang="en-US" dirty="0"/>
              <a:t>Dynamic API resolution</a:t>
            </a:r>
          </a:p>
        </p:txBody>
      </p:sp>
      <p:sp>
        <p:nvSpPr>
          <p:cNvPr id="3" name="Content Placeholder 2">
            <a:extLst>
              <a:ext uri="{FF2B5EF4-FFF2-40B4-BE49-F238E27FC236}">
                <a16:creationId xmlns:a16="http://schemas.microsoft.com/office/drawing/2014/main" id="{F0E41F64-E350-1F21-8A57-E740F48F3132}"/>
              </a:ext>
            </a:extLst>
          </p:cNvPr>
          <p:cNvSpPr>
            <a:spLocks noGrp="1"/>
          </p:cNvSpPr>
          <p:nvPr>
            <p:ph sz="quarter" idx="10"/>
          </p:nvPr>
        </p:nvSpPr>
        <p:spPr>
          <a:xfrm>
            <a:off x="914398" y="2022250"/>
            <a:ext cx="6985263" cy="3914910"/>
          </a:xfrm>
        </p:spPr>
        <p:txBody>
          <a:bodyPr>
            <a:normAutofit lnSpcReduction="10000"/>
          </a:bodyPr>
          <a:lstStyle/>
          <a:p>
            <a:pPr marL="342900" indent="-342900">
              <a:buFontTx/>
              <a:buChar char="-"/>
            </a:pPr>
            <a:r>
              <a:rPr lang="en-US" b="1" dirty="0">
                <a:solidFill>
                  <a:srgbClr val="C00000"/>
                </a:solidFill>
              </a:rPr>
              <a:t>Lower-Level Functions</a:t>
            </a:r>
          </a:p>
          <a:p>
            <a:pPr marL="571500" lvl="1" indent="-342900">
              <a:buFontTx/>
              <a:buChar char="-"/>
            </a:pPr>
            <a:r>
              <a:rPr lang="en-US" dirty="0" err="1"/>
              <a:t>LdrGetDllHandle</a:t>
            </a:r>
            <a:r>
              <a:rPr lang="en-US" dirty="0"/>
              <a:t> – in place of </a:t>
            </a:r>
            <a:r>
              <a:rPr lang="en-US" dirty="0" err="1"/>
              <a:t>LoadLibrary</a:t>
            </a:r>
            <a:endParaRPr lang="en-US" dirty="0"/>
          </a:p>
          <a:p>
            <a:pPr marL="571500" lvl="1" indent="-342900">
              <a:buFontTx/>
              <a:buChar char="-"/>
            </a:pPr>
            <a:r>
              <a:rPr lang="en-US" dirty="0" err="1"/>
              <a:t>LdrGetProcedureAddress</a:t>
            </a:r>
            <a:r>
              <a:rPr lang="en-US" dirty="0"/>
              <a:t> – in place of </a:t>
            </a:r>
            <a:r>
              <a:rPr lang="en-US" dirty="0" err="1"/>
              <a:t>GetProcAddress</a:t>
            </a:r>
            <a:endParaRPr lang="en-US" dirty="0"/>
          </a:p>
          <a:p>
            <a:pPr marL="342900" indent="-342900">
              <a:buFontTx/>
              <a:buChar char="-"/>
            </a:pPr>
            <a:r>
              <a:rPr lang="en-US" b="1" dirty="0" err="1">
                <a:solidFill>
                  <a:srgbClr val="C00000"/>
                </a:solidFill>
              </a:rPr>
              <a:t>Noldr</a:t>
            </a:r>
            <a:r>
              <a:rPr lang="en-US" b="1" dirty="0">
                <a:solidFill>
                  <a:srgbClr val="C00000"/>
                </a:solidFill>
              </a:rPr>
              <a:t> (PEB walk) </a:t>
            </a:r>
            <a:r>
              <a:rPr lang="en-US" dirty="0"/>
              <a:t>- </a:t>
            </a:r>
            <a:r>
              <a:rPr lang="en-US" dirty="0">
                <a:hlinkClick r:id="rId3"/>
              </a:rPr>
              <a:t>https://github.com/Teach2Breach/noldr</a:t>
            </a:r>
            <a:r>
              <a:rPr lang="en-US" dirty="0"/>
              <a:t> </a:t>
            </a:r>
          </a:p>
          <a:p>
            <a:pPr marL="571500" lvl="1" indent="-342900">
              <a:buFontTx/>
              <a:buChar char="-"/>
            </a:pPr>
            <a:r>
              <a:rPr lang="en-US" dirty="0"/>
              <a:t>TEB-&gt;PEB walk</a:t>
            </a:r>
          </a:p>
          <a:p>
            <a:pPr marL="571500" lvl="1" indent="-342900">
              <a:buFontTx/>
              <a:buChar char="-"/>
            </a:pPr>
            <a:r>
              <a:rPr lang="en-US" dirty="0"/>
              <a:t>Locate </a:t>
            </a:r>
            <a:r>
              <a:rPr lang="en-US" dirty="0" err="1"/>
              <a:t>PebLdrData</a:t>
            </a:r>
            <a:endParaRPr lang="en-US" dirty="0"/>
          </a:p>
          <a:p>
            <a:pPr marL="571500" lvl="1" indent="-342900">
              <a:buFontTx/>
              <a:buChar char="-"/>
            </a:pPr>
            <a:r>
              <a:rPr lang="en-US" dirty="0"/>
              <a:t>Walk Module list to locate loaded </a:t>
            </a:r>
            <a:r>
              <a:rPr lang="en-US" dirty="0" err="1"/>
              <a:t>Dll</a:t>
            </a:r>
            <a:r>
              <a:rPr lang="en-US" dirty="0"/>
              <a:t> + </a:t>
            </a:r>
            <a:r>
              <a:rPr lang="en-US" dirty="0" err="1"/>
              <a:t>Dll</a:t>
            </a:r>
            <a:r>
              <a:rPr lang="en-US" dirty="0"/>
              <a:t> Base Address</a:t>
            </a:r>
          </a:p>
          <a:p>
            <a:pPr marL="571500" lvl="1" indent="-342900">
              <a:buFontTx/>
              <a:buChar char="-"/>
            </a:pPr>
            <a:r>
              <a:rPr lang="en-US" dirty="0"/>
              <a:t>Parse the Export Address Table (EAT) to locate RVAs</a:t>
            </a:r>
          </a:p>
          <a:p>
            <a:pPr marL="571500" lvl="1" indent="-342900">
              <a:buFontTx/>
              <a:buChar char="-"/>
            </a:pPr>
            <a:r>
              <a:rPr lang="en-US" dirty="0" err="1"/>
              <a:t>Dll</a:t>
            </a:r>
            <a:r>
              <a:rPr lang="en-US" dirty="0"/>
              <a:t> Base Address + Relative Virtual Address = Function Address</a:t>
            </a:r>
          </a:p>
          <a:p>
            <a:endParaRPr lang="en-US" dirty="0"/>
          </a:p>
          <a:p>
            <a:endParaRPr lang="en-US" dirty="0"/>
          </a:p>
        </p:txBody>
      </p:sp>
      <p:sp>
        <p:nvSpPr>
          <p:cNvPr id="5" name="Slide Number Placeholder 4">
            <a:extLst>
              <a:ext uri="{FF2B5EF4-FFF2-40B4-BE49-F238E27FC236}">
                <a16:creationId xmlns:a16="http://schemas.microsoft.com/office/drawing/2014/main" id="{C99D2502-F7A7-039F-01A0-59462ADFF659}"/>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12</a:t>
            </a:fld>
            <a:endParaRPr lang="en-US" dirty="0"/>
          </a:p>
        </p:txBody>
      </p:sp>
      <p:pic>
        <p:nvPicPr>
          <p:cNvPr id="2050" name="Picture 2" descr="QR Code Image">
            <a:extLst>
              <a:ext uri="{FF2B5EF4-FFF2-40B4-BE49-F238E27FC236}">
                <a16:creationId xmlns:a16="http://schemas.microsoft.com/office/drawing/2014/main" id="{468B2F95-6622-64CF-E3A4-B060F8E1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3925" y="2678762"/>
            <a:ext cx="2057399" cy="205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06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ABAACCE-F114-8B31-5D13-BB7161740264}"/>
              </a:ext>
            </a:extLst>
          </p:cNvPr>
          <p:cNvSpPr>
            <a:spLocks noGrp="1"/>
          </p:cNvSpPr>
          <p:nvPr>
            <p:ph type="sldNum" sz="quarter" idx="4"/>
          </p:nvPr>
        </p:nvSpPr>
        <p:spPr/>
        <p:txBody>
          <a:bodyPr/>
          <a:lstStyle/>
          <a:p>
            <a:fld id="{B5CEABB6-07DC-46E8-9B57-56EC44A396E5}" type="slidenum">
              <a:rPr lang="en-US" smtClean="0"/>
              <a:pPr/>
              <a:t>13</a:t>
            </a:fld>
            <a:endParaRPr lang="en-US" dirty="0"/>
          </a:p>
        </p:txBody>
      </p:sp>
      <p:sp>
        <p:nvSpPr>
          <p:cNvPr id="8" name="TextBox 7">
            <a:extLst>
              <a:ext uri="{FF2B5EF4-FFF2-40B4-BE49-F238E27FC236}">
                <a16:creationId xmlns:a16="http://schemas.microsoft.com/office/drawing/2014/main" id="{EC9C208F-AF98-C0A2-6BC1-CB33C9D4E461}"/>
              </a:ext>
            </a:extLst>
          </p:cNvPr>
          <p:cNvSpPr txBox="1"/>
          <p:nvPr/>
        </p:nvSpPr>
        <p:spPr>
          <a:xfrm>
            <a:off x="3978502" y="457042"/>
            <a:ext cx="4234994" cy="584775"/>
          </a:xfrm>
          <a:prstGeom prst="rect">
            <a:avLst/>
          </a:prstGeom>
          <a:noFill/>
        </p:spPr>
        <p:txBody>
          <a:bodyPr wrap="square" rtlCol="0">
            <a:spAutoFit/>
          </a:bodyPr>
          <a:lstStyle/>
          <a:p>
            <a:r>
              <a:rPr lang="en-US" sz="3200" dirty="0" err="1"/>
              <a:t>Noldr</a:t>
            </a:r>
            <a:r>
              <a:rPr lang="en-US" sz="3200" dirty="0"/>
              <a:t> example API call</a:t>
            </a:r>
          </a:p>
        </p:txBody>
      </p:sp>
      <p:pic>
        <p:nvPicPr>
          <p:cNvPr id="10" name="Picture 9">
            <a:extLst>
              <a:ext uri="{FF2B5EF4-FFF2-40B4-BE49-F238E27FC236}">
                <a16:creationId xmlns:a16="http://schemas.microsoft.com/office/drawing/2014/main" id="{2475921F-B3F1-F9B3-6FD1-623DE9BE4773}"/>
              </a:ext>
            </a:extLst>
          </p:cNvPr>
          <p:cNvPicPr>
            <a:picLocks noChangeAspect="1"/>
          </p:cNvPicPr>
          <p:nvPr/>
        </p:nvPicPr>
        <p:blipFill>
          <a:blip r:embed="rId2"/>
          <a:stretch>
            <a:fillRect/>
          </a:stretch>
        </p:blipFill>
        <p:spPr>
          <a:xfrm>
            <a:off x="720838" y="1516932"/>
            <a:ext cx="10928237" cy="4590402"/>
          </a:xfrm>
          <a:prstGeom prst="rect">
            <a:avLst/>
          </a:prstGeom>
        </p:spPr>
      </p:pic>
    </p:spTree>
    <p:extLst>
      <p:ext uri="{BB962C8B-B14F-4D97-AF65-F5344CB8AC3E}">
        <p14:creationId xmlns:p14="http://schemas.microsoft.com/office/powerpoint/2010/main" val="26945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253A4-D3F5-A76D-A75E-B20FF85612F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70B2FC-9C83-52F5-4378-E5C11026EB35}"/>
              </a:ext>
            </a:extLst>
          </p:cNvPr>
          <p:cNvSpPr>
            <a:spLocks noGrp="1"/>
          </p:cNvSpPr>
          <p:nvPr>
            <p:ph type="sldNum" sz="quarter" idx="4"/>
          </p:nvPr>
        </p:nvSpPr>
        <p:spPr/>
        <p:txBody>
          <a:bodyPr/>
          <a:lstStyle/>
          <a:p>
            <a:fld id="{B5CEABB6-07DC-46E8-9B57-56EC44A396E5}" type="slidenum">
              <a:rPr lang="en-US" smtClean="0"/>
              <a:pPr/>
              <a:t>14</a:t>
            </a:fld>
            <a:endParaRPr lang="en-US" dirty="0"/>
          </a:p>
        </p:txBody>
      </p:sp>
      <p:sp>
        <p:nvSpPr>
          <p:cNvPr id="8" name="TextBox 7">
            <a:extLst>
              <a:ext uri="{FF2B5EF4-FFF2-40B4-BE49-F238E27FC236}">
                <a16:creationId xmlns:a16="http://schemas.microsoft.com/office/drawing/2014/main" id="{D26DFF77-AF2C-D1B3-0AC1-FA1A8454D56F}"/>
              </a:ext>
            </a:extLst>
          </p:cNvPr>
          <p:cNvSpPr txBox="1"/>
          <p:nvPr/>
        </p:nvSpPr>
        <p:spPr>
          <a:xfrm>
            <a:off x="3978502" y="457042"/>
            <a:ext cx="4234994" cy="584775"/>
          </a:xfrm>
          <a:prstGeom prst="rect">
            <a:avLst/>
          </a:prstGeom>
          <a:noFill/>
        </p:spPr>
        <p:txBody>
          <a:bodyPr wrap="square" rtlCol="0">
            <a:spAutoFit/>
          </a:bodyPr>
          <a:lstStyle/>
          <a:p>
            <a:r>
              <a:rPr lang="en-US" sz="3200" dirty="0" err="1"/>
              <a:t>Noldr</a:t>
            </a:r>
            <a:r>
              <a:rPr lang="en-US" sz="3200" dirty="0"/>
              <a:t> example API call</a:t>
            </a:r>
          </a:p>
        </p:txBody>
      </p:sp>
      <p:pic>
        <p:nvPicPr>
          <p:cNvPr id="3" name="Picture 2">
            <a:extLst>
              <a:ext uri="{FF2B5EF4-FFF2-40B4-BE49-F238E27FC236}">
                <a16:creationId xmlns:a16="http://schemas.microsoft.com/office/drawing/2014/main" id="{737858C7-209C-F30A-C808-D5C587A774D0}"/>
              </a:ext>
            </a:extLst>
          </p:cNvPr>
          <p:cNvPicPr>
            <a:picLocks noChangeAspect="1"/>
          </p:cNvPicPr>
          <p:nvPr/>
        </p:nvPicPr>
        <p:blipFill>
          <a:blip r:embed="rId2"/>
          <a:stretch>
            <a:fillRect/>
          </a:stretch>
        </p:blipFill>
        <p:spPr>
          <a:xfrm>
            <a:off x="821359" y="1633199"/>
            <a:ext cx="6314286" cy="1666667"/>
          </a:xfrm>
          <a:prstGeom prst="rect">
            <a:avLst/>
          </a:prstGeom>
        </p:spPr>
      </p:pic>
      <p:sp>
        <p:nvSpPr>
          <p:cNvPr id="4" name="TextBox 3">
            <a:extLst>
              <a:ext uri="{FF2B5EF4-FFF2-40B4-BE49-F238E27FC236}">
                <a16:creationId xmlns:a16="http://schemas.microsoft.com/office/drawing/2014/main" id="{CDAFDCC1-02F1-F9F2-E686-4C7A501B1F8B}"/>
              </a:ext>
            </a:extLst>
          </p:cNvPr>
          <p:cNvSpPr txBox="1"/>
          <p:nvPr/>
        </p:nvSpPr>
        <p:spPr>
          <a:xfrm>
            <a:off x="821359" y="3638550"/>
            <a:ext cx="8731365" cy="369332"/>
          </a:xfrm>
          <a:prstGeom prst="rect">
            <a:avLst/>
          </a:prstGeom>
          <a:noFill/>
        </p:spPr>
        <p:txBody>
          <a:bodyPr wrap="none" rtlCol="0">
            <a:spAutoFit/>
          </a:bodyPr>
          <a:lstStyle/>
          <a:p>
            <a:r>
              <a:rPr lang="en-US" dirty="0"/>
              <a:t>Combining </a:t>
            </a:r>
            <a:r>
              <a:rPr lang="en-US" b="1" dirty="0" err="1">
                <a:solidFill>
                  <a:srgbClr val="FF0000"/>
                </a:solidFill>
              </a:rPr>
              <a:t>noldr</a:t>
            </a:r>
            <a:r>
              <a:rPr lang="en-US" dirty="0"/>
              <a:t> and </a:t>
            </a:r>
            <a:r>
              <a:rPr lang="en-US" b="1" dirty="0" err="1">
                <a:solidFill>
                  <a:srgbClr val="FF0000"/>
                </a:solidFill>
              </a:rPr>
              <a:t>litcrypt</a:t>
            </a:r>
            <a:r>
              <a:rPr lang="en-US" dirty="0"/>
              <a:t>, we can completely remove strings from our final binary:</a:t>
            </a:r>
          </a:p>
        </p:txBody>
      </p:sp>
      <p:pic>
        <p:nvPicPr>
          <p:cNvPr id="9" name="Picture 8">
            <a:extLst>
              <a:ext uri="{FF2B5EF4-FFF2-40B4-BE49-F238E27FC236}">
                <a16:creationId xmlns:a16="http://schemas.microsoft.com/office/drawing/2014/main" id="{549E4C99-7A93-3354-EE16-582C5E23F934}"/>
              </a:ext>
            </a:extLst>
          </p:cNvPr>
          <p:cNvPicPr>
            <a:picLocks noChangeAspect="1"/>
          </p:cNvPicPr>
          <p:nvPr/>
        </p:nvPicPr>
        <p:blipFill>
          <a:blip r:embed="rId3"/>
          <a:srcRect r="16875"/>
          <a:stretch/>
        </p:blipFill>
        <p:spPr>
          <a:xfrm>
            <a:off x="821359" y="4298825"/>
            <a:ext cx="10134600" cy="1461214"/>
          </a:xfrm>
          <a:prstGeom prst="rect">
            <a:avLst/>
          </a:prstGeom>
        </p:spPr>
      </p:pic>
    </p:spTree>
    <p:extLst>
      <p:ext uri="{BB962C8B-B14F-4D97-AF65-F5344CB8AC3E}">
        <p14:creationId xmlns:p14="http://schemas.microsoft.com/office/powerpoint/2010/main" val="176610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B2AE74-0D91-D7E1-D034-C0ED9DE3BDBB}"/>
              </a:ext>
            </a:extLst>
          </p:cNvPr>
          <p:cNvSpPr>
            <a:spLocks noGrp="1"/>
          </p:cNvSpPr>
          <p:nvPr>
            <p:ph type="sldNum" sz="quarter" idx="4"/>
          </p:nvPr>
        </p:nvSpPr>
        <p:spPr/>
        <p:txBody>
          <a:bodyPr/>
          <a:lstStyle/>
          <a:p>
            <a:fld id="{B5CEABB6-07DC-46E8-9B57-56EC44A396E5}" type="slidenum">
              <a:rPr lang="en-US" smtClean="0"/>
              <a:pPr/>
              <a:t>15</a:t>
            </a:fld>
            <a:endParaRPr lang="en-US" dirty="0"/>
          </a:p>
        </p:txBody>
      </p:sp>
      <p:sp>
        <p:nvSpPr>
          <p:cNvPr id="5" name="TextBox 4">
            <a:extLst>
              <a:ext uri="{FF2B5EF4-FFF2-40B4-BE49-F238E27FC236}">
                <a16:creationId xmlns:a16="http://schemas.microsoft.com/office/drawing/2014/main" id="{7583DFD8-1B42-BCDF-61B1-00406BB26BF1}"/>
              </a:ext>
            </a:extLst>
          </p:cNvPr>
          <p:cNvSpPr txBox="1"/>
          <p:nvPr/>
        </p:nvSpPr>
        <p:spPr>
          <a:xfrm>
            <a:off x="4113320" y="485617"/>
            <a:ext cx="3193823" cy="584775"/>
          </a:xfrm>
          <a:prstGeom prst="rect">
            <a:avLst/>
          </a:prstGeom>
          <a:noFill/>
        </p:spPr>
        <p:txBody>
          <a:bodyPr wrap="square" rtlCol="0">
            <a:spAutoFit/>
          </a:bodyPr>
          <a:lstStyle/>
          <a:p>
            <a:r>
              <a:rPr lang="en-US" sz="3200" dirty="0"/>
              <a:t>Payload Signing</a:t>
            </a:r>
          </a:p>
        </p:txBody>
      </p:sp>
      <p:sp>
        <p:nvSpPr>
          <p:cNvPr id="6" name="TextBox 5">
            <a:extLst>
              <a:ext uri="{FF2B5EF4-FFF2-40B4-BE49-F238E27FC236}">
                <a16:creationId xmlns:a16="http://schemas.microsoft.com/office/drawing/2014/main" id="{8CA85830-4334-C685-C0C4-6E4E0EDEED21}"/>
              </a:ext>
            </a:extLst>
          </p:cNvPr>
          <p:cNvSpPr txBox="1"/>
          <p:nvPr/>
        </p:nvSpPr>
        <p:spPr>
          <a:xfrm>
            <a:off x="914400" y="1280160"/>
            <a:ext cx="9276770" cy="4247317"/>
          </a:xfrm>
          <a:prstGeom prst="rect">
            <a:avLst/>
          </a:prstGeom>
          <a:noFill/>
        </p:spPr>
        <p:txBody>
          <a:bodyPr wrap="none" rtlCol="0">
            <a:spAutoFit/>
          </a:bodyPr>
          <a:lstStyle/>
          <a:p>
            <a:r>
              <a:rPr lang="en-US" dirty="0"/>
              <a:t>Fun fact! Most EDR is not performing signature validations on signed binaries. </a:t>
            </a:r>
          </a:p>
          <a:p>
            <a:r>
              <a:rPr lang="en-US" dirty="0"/>
              <a:t>(This does not apply to drivers, where signatures are validated at the OS level)</a:t>
            </a:r>
          </a:p>
          <a:p>
            <a:endParaRPr lang="en-US" dirty="0"/>
          </a:p>
          <a:p>
            <a:r>
              <a:rPr lang="en-US" dirty="0"/>
              <a:t>Most EDR is </a:t>
            </a:r>
            <a:r>
              <a:rPr lang="en-US" b="1" dirty="0"/>
              <a:t>only</a:t>
            </a:r>
            <a:r>
              <a:rPr lang="en-US" dirty="0"/>
              <a:t> checking if there is a signature at all. It does not validate the signature or </a:t>
            </a:r>
          </a:p>
          <a:p>
            <a:r>
              <a:rPr lang="en-US" dirty="0"/>
              <a:t>prevent running a binary with a bad certificate, in most cases.</a:t>
            </a:r>
          </a:p>
          <a:p>
            <a:endParaRPr lang="en-US" dirty="0"/>
          </a:p>
          <a:p>
            <a:r>
              <a:rPr lang="en-US" dirty="0"/>
              <a:t>What this means? We can “self sign” binaries with basically garbage certificates. </a:t>
            </a:r>
          </a:p>
          <a:p>
            <a:endParaRPr lang="en-US" dirty="0"/>
          </a:p>
          <a:p>
            <a:r>
              <a:rPr lang="en-US" dirty="0"/>
              <a:t>Why this is important? We don’t have to burn a real certificate that costs money, or burn</a:t>
            </a:r>
          </a:p>
          <a:p>
            <a:r>
              <a:rPr lang="en-US" dirty="0"/>
              <a:t>someone else’s certificate that we stole (and may want to hang onto for later ;) .</a:t>
            </a:r>
          </a:p>
          <a:p>
            <a:endParaRPr lang="en-US" dirty="0"/>
          </a:p>
          <a:p>
            <a:r>
              <a:rPr lang="en-US" dirty="0"/>
              <a:t>Best part, we can use native Windows tools to sign our binary payloads and completely</a:t>
            </a:r>
          </a:p>
          <a:p>
            <a:r>
              <a:rPr lang="en-US" dirty="0"/>
              <a:t>bypass this EDR “AI” check for loading unsigned libraries or applications.</a:t>
            </a:r>
          </a:p>
          <a:p>
            <a:endParaRPr lang="en-US" dirty="0"/>
          </a:p>
          <a:p>
            <a:r>
              <a:rPr lang="en-US" dirty="0"/>
              <a:t>Scripted example: </a:t>
            </a:r>
            <a:r>
              <a:rPr lang="en-US" dirty="0" err="1"/>
              <a:t>github</a:t>
            </a:r>
            <a:r>
              <a:rPr lang="en-US" dirty="0"/>
              <a:t> gist: </a:t>
            </a:r>
            <a:r>
              <a:rPr lang="en-US" dirty="0">
                <a:hlinkClick r:id="rId2"/>
              </a:rPr>
              <a:t>https://shorturl.at/7wHDv</a:t>
            </a:r>
            <a:r>
              <a:rPr lang="en-US" dirty="0"/>
              <a:t> </a:t>
            </a:r>
          </a:p>
        </p:txBody>
      </p:sp>
      <p:pic>
        <p:nvPicPr>
          <p:cNvPr id="1026" name="Picture 2" descr="QR Code Image">
            <a:extLst>
              <a:ext uri="{FF2B5EF4-FFF2-40B4-BE49-F238E27FC236}">
                <a16:creationId xmlns:a16="http://schemas.microsoft.com/office/drawing/2014/main" id="{F815E03A-0FEC-C66D-C7B0-23F342996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895" y="5527477"/>
            <a:ext cx="1265105" cy="126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457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A13-E02F-EB47-E510-E3F48A95F847}"/>
              </a:ext>
            </a:extLst>
          </p:cNvPr>
          <p:cNvSpPr>
            <a:spLocks noGrp="1"/>
          </p:cNvSpPr>
          <p:nvPr>
            <p:ph type="title"/>
          </p:nvPr>
        </p:nvSpPr>
        <p:spPr>
          <a:xfrm>
            <a:off x="916385" y="446313"/>
            <a:ext cx="5179615" cy="1448747"/>
          </a:xfrm>
        </p:spPr>
        <p:txBody>
          <a:bodyPr anchor="ctr">
            <a:normAutofit/>
          </a:bodyPr>
          <a:lstStyle/>
          <a:p>
            <a:r>
              <a:rPr lang="en-US" dirty="0"/>
              <a:t>second Boss: EDR Hooks</a:t>
            </a:r>
          </a:p>
        </p:txBody>
      </p:sp>
      <p:sp>
        <p:nvSpPr>
          <p:cNvPr id="3" name="Content Placeholder 2">
            <a:extLst>
              <a:ext uri="{FF2B5EF4-FFF2-40B4-BE49-F238E27FC236}">
                <a16:creationId xmlns:a16="http://schemas.microsoft.com/office/drawing/2014/main" id="{05E26637-007F-EC9E-F644-AAFBA0900F3C}"/>
              </a:ext>
            </a:extLst>
          </p:cNvPr>
          <p:cNvSpPr>
            <a:spLocks noGrp="1"/>
          </p:cNvSpPr>
          <p:nvPr>
            <p:ph sz="quarter" idx="10"/>
          </p:nvPr>
        </p:nvSpPr>
        <p:spPr>
          <a:xfrm>
            <a:off x="914399" y="2022250"/>
            <a:ext cx="5181600" cy="3747180"/>
          </a:xfrm>
        </p:spPr>
        <p:txBody>
          <a:bodyPr>
            <a:normAutofit fontScale="77500" lnSpcReduction="20000"/>
          </a:bodyPr>
          <a:lstStyle/>
          <a:p>
            <a:r>
              <a:rPr lang="en-US" b="1" dirty="0"/>
              <a:t>Definition: See Notes</a:t>
            </a:r>
            <a:endParaRPr lang="en-US" dirty="0"/>
          </a:p>
          <a:p>
            <a:r>
              <a:rPr lang="en-US" b="1" dirty="0"/>
              <a:t>Techniques: </a:t>
            </a:r>
          </a:p>
          <a:p>
            <a:pPr lvl="1"/>
            <a:r>
              <a:rPr lang="en-US" b="1" dirty="0"/>
              <a:t>Overwriting </a:t>
            </a:r>
            <a:r>
              <a:rPr lang="en-US" b="1" dirty="0" err="1"/>
              <a:t>ntdll</a:t>
            </a:r>
            <a:r>
              <a:rPr lang="en-US" b="1" dirty="0"/>
              <a:t> memory sections with fresh copies</a:t>
            </a:r>
          </a:p>
          <a:p>
            <a:pPr lvl="1"/>
            <a:r>
              <a:rPr lang="en-US" b="1" dirty="0"/>
              <a:t>EDR pre-loading</a:t>
            </a:r>
          </a:p>
          <a:p>
            <a:pPr lvl="1"/>
            <a:r>
              <a:rPr lang="en-US" b="1" dirty="0"/>
              <a:t>Early cascade injection</a:t>
            </a:r>
          </a:p>
          <a:p>
            <a:pPr lvl="1"/>
            <a:r>
              <a:rPr lang="en-US" b="1" dirty="0"/>
              <a:t>Custom </a:t>
            </a:r>
            <a:r>
              <a:rPr lang="en-US" b="1" dirty="0" err="1"/>
              <a:t>LoadLibrary</a:t>
            </a:r>
            <a:r>
              <a:rPr lang="en-US" b="1" dirty="0"/>
              <a:t>: Cleanly load libraries</a:t>
            </a:r>
          </a:p>
          <a:p>
            <a:pPr lvl="2"/>
            <a:r>
              <a:rPr lang="en-US" dirty="0">
                <a:hlinkClick r:id="rId4"/>
              </a:rPr>
              <a:t>bats3c/</a:t>
            </a:r>
            <a:r>
              <a:rPr lang="en-US" dirty="0" err="1">
                <a:hlinkClick r:id="rId4"/>
              </a:rPr>
              <a:t>DarkLoadLibrary</a:t>
            </a:r>
            <a:r>
              <a:rPr lang="en-US" dirty="0">
                <a:hlinkClick r:id="rId4"/>
              </a:rPr>
              <a:t>: </a:t>
            </a:r>
            <a:r>
              <a:rPr lang="en-US" dirty="0" err="1">
                <a:hlinkClick r:id="rId4"/>
              </a:rPr>
              <a:t>LoadLibrary</a:t>
            </a:r>
            <a:r>
              <a:rPr lang="en-US" dirty="0">
                <a:hlinkClick r:id="rId4"/>
              </a:rPr>
              <a:t> for offensive operations</a:t>
            </a:r>
            <a:endParaRPr lang="en-US" b="1" dirty="0"/>
          </a:p>
          <a:p>
            <a:pPr lvl="2"/>
            <a:r>
              <a:rPr lang="en-US" b="1" dirty="0"/>
              <a:t>New version in dev</a:t>
            </a:r>
          </a:p>
          <a:p>
            <a:pPr lvl="1"/>
            <a:r>
              <a:rPr lang="en-US" b="1" dirty="0" err="1"/>
              <a:t>Syscalls</a:t>
            </a:r>
            <a:r>
              <a:rPr lang="en-US" b="1" dirty="0"/>
              <a:t> – Lower-level functions</a:t>
            </a:r>
          </a:p>
          <a:p>
            <a:pPr lvl="2"/>
            <a:r>
              <a:rPr lang="en-US" dirty="0" err="1">
                <a:hlinkClick r:id="rId5"/>
              </a:rPr>
              <a:t>Kudaes</a:t>
            </a:r>
            <a:r>
              <a:rPr lang="en-US" dirty="0">
                <a:hlinkClick r:id="rId5"/>
              </a:rPr>
              <a:t>/</a:t>
            </a:r>
            <a:r>
              <a:rPr lang="en-US" dirty="0" err="1">
                <a:hlinkClick r:id="rId5"/>
              </a:rPr>
              <a:t>DInvoke_rs</a:t>
            </a:r>
            <a:r>
              <a:rPr lang="en-US" dirty="0">
                <a:hlinkClick r:id="rId5"/>
              </a:rPr>
              <a:t>: Dynamically invoke arbitrary unmanaged code</a:t>
            </a:r>
            <a:endParaRPr lang="en-US" dirty="0"/>
          </a:p>
          <a:p>
            <a:pPr lvl="1"/>
            <a:r>
              <a:rPr lang="en-US" b="1" dirty="0"/>
              <a:t>Inject into trusted system processes (svchost.exe)</a:t>
            </a:r>
          </a:p>
        </p:txBody>
      </p:sp>
      <p:sp>
        <p:nvSpPr>
          <p:cNvPr id="23" name="Slide Number Placeholder 3">
            <a:extLst>
              <a:ext uri="{FF2B5EF4-FFF2-40B4-BE49-F238E27FC236}">
                <a16:creationId xmlns:a16="http://schemas.microsoft.com/office/drawing/2014/main" id="{B131C01C-74CC-2F78-B6CE-EADA90422C6B}"/>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16</a:t>
            </a:fld>
            <a:endParaRPr lang="en-US"/>
          </a:p>
        </p:txBody>
      </p:sp>
      <p:pic>
        <p:nvPicPr>
          <p:cNvPr id="18" name="Picture Placeholder 17">
            <a:extLst>
              <a:ext uri="{FF2B5EF4-FFF2-40B4-BE49-F238E27FC236}">
                <a16:creationId xmlns:a16="http://schemas.microsoft.com/office/drawing/2014/main" id="{1609D79A-E8EF-302E-E8CA-07C644CE0E0F}"/>
              </a:ext>
            </a:extLst>
          </p:cNvPr>
          <p:cNvPicPr>
            <a:picLocks noGrp="1" noChangeAspect="1"/>
          </p:cNvPicPr>
          <p:nvPr>
            <p:ph type="pic" sz="quarter" idx="11"/>
          </p:nvPr>
        </p:nvPicPr>
        <p:blipFill>
          <a:blip r:embed="rId6">
            <a:extLst>
              <a:ext uri="{837473B0-CC2E-450A-ABE3-18F120FF3D39}">
                <a1611:picAttrSrcUrl xmlns:a1611="http://schemas.microsoft.com/office/drawing/2016/11/main" r:id="rId7"/>
              </a:ext>
            </a:extLst>
          </a:blip>
          <a:srcRect l="23515" r="23515" b="1"/>
          <a:stretch/>
        </p:blipFill>
        <p:spPr>
          <a:xfrm>
            <a:off x="6076950" y="10"/>
            <a:ext cx="6115050" cy="6868876"/>
          </a:xfrm>
          <a:noFill/>
        </p:spPr>
      </p:pic>
      <p:sp>
        <p:nvSpPr>
          <p:cNvPr id="5" name="Slide Number Placeholder 4" hidden="1">
            <a:extLst>
              <a:ext uri="{FF2B5EF4-FFF2-40B4-BE49-F238E27FC236}">
                <a16:creationId xmlns:a16="http://schemas.microsoft.com/office/drawing/2014/main" id="{1DDD930B-FB1B-543D-6828-8C31F30BBD28}"/>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16</a:t>
            </a:fld>
            <a:endParaRPr lang="en-US"/>
          </a:p>
        </p:txBody>
      </p:sp>
      <p:sp>
        <p:nvSpPr>
          <p:cNvPr id="4" name="TextBox 3">
            <a:extLst>
              <a:ext uri="{FF2B5EF4-FFF2-40B4-BE49-F238E27FC236}">
                <a16:creationId xmlns:a16="http://schemas.microsoft.com/office/drawing/2014/main" id="{454ACA76-E468-4139-AFE1-9F950AFE3FEA}"/>
              </a:ext>
            </a:extLst>
          </p:cNvPr>
          <p:cNvSpPr txBox="1"/>
          <p:nvPr/>
        </p:nvSpPr>
        <p:spPr>
          <a:xfrm>
            <a:off x="9735879" y="6668831"/>
            <a:ext cx="245612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newgrounds.com/art/view/kiabugboy/boss-fight-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51744706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237B98-4FD1-2A83-21F1-FB78F17B765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96ABFF-46B3-AA6D-A66D-1FAEF541BC4A}"/>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17</a:t>
            </a:fld>
            <a:endParaRPr lang="en-US" dirty="0"/>
          </a:p>
        </p:txBody>
      </p:sp>
      <p:sp>
        <p:nvSpPr>
          <p:cNvPr id="12" name="Title 1">
            <a:extLst>
              <a:ext uri="{FF2B5EF4-FFF2-40B4-BE49-F238E27FC236}">
                <a16:creationId xmlns:a16="http://schemas.microsoft.com/office/drawing/2014/main" id="{1E275BE3-6C96-7280-4FD3-E8F8D107C5BC}"/>
              </a:ext>
            </a:extLst>
          </p:cNvPr>
          <p:cNvSpPr>
            <a:spLocks noGrp="1"/>
          </p:cNvSpPr>
          <p:nvPr>
            <p:ph type="title"/>
          </p:nvPr>
        </p:nvSpPr>
        <p:spPr>
          <a:xfrm>
            <a:off x="3505198" y="365126"/>
            <a:ext cx="5181602" cy="604231"/>
          </a:xfrm>
        </p:spPr>
        <p:txBody>
          <a:bodyPr/>
          <a:lstStyle/>
          <a:p>
            <a:r>
              <a:rPr lang="en-US" dirty="0">
                <a:solidFill>
                  <a:schemeClr val="bg1"/>
                </a:solidFill>
              </a:rPr>
              <a:t>Example API Unhooking</a:t>
            </a:r>
            <a:endParaRPr lang="en-US" dirty="0">
              <a:solidFill>
                <a:srgbClr val="C00000"/>
              </a:solidFill>
            </a:endParaRPr>
          </a:p>
        </p:txBody>
      </p:sp>
      <p:pic>
        <p:nvPicPr>
          <p:cNvPr id="14" name="Picture 13">
            <a:extLst>
              <a:ext uri="{FF2B5EF4-FFF2-40B4-BE49-F238E27FC236}">
                <a16:creationId xmlns:a16="http://schemas.microsoft.com/office/drawing/2014/main" id="{23CA3449-96FC-FD5F-8847-2DD41C076EB7}"/>
              </a:ext>
            </a:extLst>
          </p:cNvPr>
          <p:cNvPicPr>
            <a:picLocks noChangeAspect="1"/>
          </p:cNvPicPr>
          <p:nvPr/>
        </p:nvPicPr>
        <p:blipFill>
          <a:blip r:embed="rId3"/>
          <a:stretch>
            <a:fillRect/>
          </a:stretch>
        </p:blipFill>
        <p:spPr>
          <a:xfrm>
            <a:off x="434094" y="969357"/>
            <a:ext cx="11323809" cy="5647619"/>
          </a:xfrm>
          <a:prstGeom prst="rect">
            <a:avLst/>
          </a:prstGeom>
        </p:spPr>
      </p:pic>
    </p:spTree>
    <p:extLst>
      <p:ext uri="{BB962C8B-B14F-4D97-AF65-F5344CB8AC3E}">
        <p14:creationId xmlns:p14="http://schemas.microsoft.com/office/powerpoint/2010/main" val="152498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AC3023-D328-EC99-F5C4-7BEE8B2F2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E74D5-74BF-2A71-B674-96B6CEEFF6B3}"/>
              </a:ext>
            </a:extLst>
          </p:cNvPr>
          <p:cNvSpPr>
            <a:spLocks noGrp="1"/>
          </p:cNvSpPr>
          <p:nvPr>
            <p:ph type="title"/>
          </p:nvPr>
        </p:nvSpPr>
        <p:spPr>
          <a:xfrm>
            <a:off x="914398" y="365126"/>
            <a:ext cx="10439401" cy="1367244"/>
          </a:xfrm>
        </p:spPr>
        <p:txBody>
          <a:bodyPr/>
          <a:lstStyle/>
          <a:p>
            <a:r>
              <a:rPr lang="en-US" dirty="0">
                <a:solidFill>
                  <a:schemeClr val="bg1"/>
                </a:solidFill>
              </a:rPr>
              <a:t>Process Injections – Load Shellcode </a:t>
            </a:r>
            <a:endParaRPr lang="en-US" dirty="0">
              <a:solidFill>
                <a:srgbClr val="C00000"/>
              </a:solidFill>
            </a:endParaRPr>
          </a:p>
        </p:txBody>
      </p:sp>
      <p:sp>
        <p:nvSpPr>
          <p:cNvPr id="4" name="Content Placeholder 3">
            <a:extLst>
              <a:ext uri="{FF2B5EF4-FFF2-40B4-BE49-F238E27FC236}">
                <a16:creationId xmlns:a16="http://schemas.microsoft.com/office/drawing/2014/main" id="{36B3FBE9-77A1-5043-9BBD-191D5C4BA1A1}"/>
              </a:ext>
            </a:extLst>
          </p:cNvPr>
          <p:cNvSpPr>
            <a:spLocks noGrp="1"/>
          </p:cNvSpPr>
          <p:nvPr>
            <p:ph sz="quarter" idx="11"/>
          </p:nvPr>
        </p:nvSpPr>
        <p:spPr>
          <a:xfrm>
            <a:off x="914398" y="1917034"/>
            <a:ext cx="5181602" cy="3693318"/>
          </a:xfrm>
        </p:spPr>
        <p:txBody>
          <a:bodyPr>
            <a:normAutofit lnSpcReduction="10000"/>
          </a:bodyPr>
          <a:lstStyle/>
          <a:p>
            <a:pPr rtl="0">
              <a:buFont typeface="Arial" panose="020B0604020202020204" pitchFamily="34" charset="0"/>
              <a:buChar char="•"/>
            </a:pPr>
            <a:r>
              <a:rPr lang="en-US" dirty="0">
                <a:solidFill>
                  <a:srgbClr val="E7E9EA"/>
                </a:solidFill>
                <a:effectLst/>
                <a:latin typeface="TwitterChirp"/>
              </a:rPr>
              <a:t>Classic DLL Injection</a:t>
            </a:r>
          </a:p>
          <a:p>
            <a:pPr rtl="0">
              <a:buFont typeface="Arial" panose="020B0604020202020204" pitchFamily="34" charset="0"/>
              <a:buChar char="•"/>
            </a:pPr>
            <a:r>
              <a:rPr lang="en-US" dirty="0">
                <a:solidFill>
                  <a:srgbClr val="E7E9EA"/>
                </a:solidFill>
                <a:effectLst/>
                <a:latin typeface="TwitterChirp"/>
              </a:rPr>
              <a:t>Reflective DLL Injection</a:t>
            </a:r>
          </a:p>
          <a:p>
            <a:pPr rtl="0">
              <a:buFont typeface="Arial" panose="020B0604020202020204" pitchFamily="34" charset="0"/>
              <a:buChar char="•"/>
            </a:pPr>
            <a:r>
              <a:rPr lang="en-US" dirty="0" err="1">
                <a:solidFill>
                  <a:srgbClr val="E7E9EA"/>
                </a:solidFill>
                <a:effectLst/>
                <a:latin typeface="TwitterChirp"/>
              </a:rPr>
              <a:t>AtomBombing</a:t>
            </a:r>
            <a:endParaRPr lang="en-US" dirty="0">
              <a:solidFill>
                <a:srgbClr val="E7E9EA"/>
              </a:solidFill>
              <a:effectLst/>
              <a:latin typeface="TwitterChirp"/>
            </a:endParaRPr>
          </a:p>
          <a:p>
            <a:pPr rtl="0">
              <a:buFont typeface="Arial" panose="020B0604020202020204" pitchFamily="34" charset="0"/>
              <a:buChar char="•"/>
            </a:pPr>
            <a:r>
              <a:rPr lang="en-US" dirty="0">
                <a:solidFill>
                  <a:srgbClr val="E7E9EA"/>
                </a:solidFill>
                <a:effectLst/>
                <a:latin typeface="TwitterChirp"/>
              </a:rPr>
              <a:t>Thread Execution Hijacking</a:t>
            </a:r>
          </a:p>
          <a:p>
            <a:pPr rtl="0">
              <a:buFont typeface="Arial" panose="020B0604020202020204" pitchFamily="34" charset="0"/>
              <a:buChar char="•"/>
            </a:pPr>
            <a:r>
              <a:rPr lang="en-US" dirty="0">
                <a:solidFill>
                  <a:srgbClr val="E7E9EA"/>
                </a:solidFill>
                <a:effectLst/>
                <a:latin typeface="TwitterChirp"/>
              </a:rPr>
              <a:t>PE Injection</a:t>
            </a:r>
          </a:p>
          <a:p>
            <a:pPr rtl="0">
              <a:buFont typeface="Arial" panose="020B0604020202020204" pitchFamily="34" charset="0"/>
              <a:buChar char="•"/>
            </a:pPr>
            <a:r>
              <a:rPr lang="en-US" dirty="0">
                <a:solidFill>
                  <a:srgbClr val="E7E9EA"/>
                </a:solidFill>
                <a:effectLst/>
                <a:latin typeface="TwitterChirp"/>
              </a:rPr>
              <a:t>Code Cave Injection</a:t>
            </a:r>
          </a:p>
          <a:p>
            <a:pPr rtl="0">
              <a:buFont typeface="Arial" panose="020B0604020202020204" pitchFamily="34" charset="0"/>
              <a:buChar char="•"/>
            </a:pPr>
            <a:r>
              <a:rPr lang="en-US" dirty="0" err="1">
                <a:solidFill>
                  <a:srgbClr val="E7E9EA"/>
                </a:solidFill>
                <a:effectLst/>
                <a:latin typeface="TwitterChirp"/>
              </a:rPr>
              <a:t>UrbanBishop</a:t>
            </a:r>
            <a:endParaRPr lang="en-US" dirty="0">
              <a:solidFill>
                <a:srgbClr val="E7E9EA"/>
              </a:solidFill>
              <a:effectLst/>
              <a:latin typeface="TwitterChirp"/>
            </a:endParaRPr>
          </a:p>
          <a:p>
            <a:pPr rtl="0">
              <a:buFont typeface="Arial" panose="020B0604020202020204" pitchFamily="34" charset="0"/>
              <a:buChar char="•"/>
            </a:pPr>
            <a:r>
              <a:rPr lang="en-US" dirty="0">
                <a:solidFill>
                  <a:srgbClr val="E7E9EA"/>
                </a:solidFill>
                <a:effectLst/>
                <a:latin typeface="TwitterChirp"/>
              </a:rPr>
              <a:t>Classic Remote Process Injection</a:t>
            </a:r>
          </a:p>
          <a:p>
            <a:pPr rtl="0">
              <a:buFont typeface="Arial" panose="020B0604020202020204" pitchFamily="34" charset="0"/>
              <a:buChar char="•"/>
            </a:pPr>
            <a:r>
              <a:rPr lang="en-US" dirty="0">
                <a:solidFill>
                  <a:srgbClr val="E7E9EA"/>
                </a:solidFill>
                <a:effectLst/>
                <a:latin typeface="TwitterChirp"/>
              </a:rPr>
              <a:t>Local Process Injection</a:t>
            </a:r>
          </a:p>
          <a:p>
            <a:pPr lvl="1" fontAlgn="base">
              <a:spcBef>
                <a:spcPts val="300"/>
              </a:spcBef>
              <a:spcAft>
                <a:spcPts val="300"/>
              </a:spcAft>
            </a:pPr>
            <a:endParaRPr lang="en-US" sz="1600" dirty="0">
              <a:solidFill>
                <a:schemeClr val="bg1"/>
              </a:solidFill>
              <a:latin typeface="inherit"/>
            </a:endParaRPr>
          </a:p>
        </p:txBody>
      </p:sp>
      <p:sp>
        <p:nvSpPr>
          <p:cNvPr id="5" name="Slide Number Placeholder 4">
            <a:extLst>
              <a:ext uri="{FF2B5EF4-FFF2-40B4-BE49-F238E27FC236}">
                <a16:creationId xmlns:a16="http://schemas.microsoft.com/office/drawing/2014/main" id="{162916DD-6C7B-E4C6-2564-15B4A8B18858}"/>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18</a:t>
            </a:fld>
            <a:endParaRPr lang="en-US" dirty="0"/>
          </a:p>
        </p:txBody>
      </p:sp>
      <p:sp>
        <p:nvSpPr>
          <p:cNvPr id="3" name="TextBox 2">
            <a:extLst>
              <a:ext uri="{FF2B5EF4-FFF2-40B4-BE49-F238E27FC236}">
                <a16:creationId xmlns:a16="http://schemas.microsoft.com/office/drawing/2014/main" id="{A77D33BF-7367-16F1-F8E8-E693D8E4CF97}"/>
              </a:ext>
            </a:extLst>
          </p:cNvPr>
          <p:cNvSpPr txBox="1"/>
          <p:nvPr/>
        </p:nvSpPr>
        <p:spPr>
          <a:xfrm>
            <a:off x="6096000" y="1732368"/>
            <a:ext cx="5696932" cy="4062651"/>
          </a:xfrm>
          <a:prstGeom prst="rect">
            <a:avLst/>
          </a:prstGeom>
          <a:noFill/>
        </p:spPr>
        <p:txBody>
          <a:bodyPr wrap="square" rtlCol="0">
            <a:spAutoFit/>
          </a:bodyPr>
          <a:lstStyle/>
          <a:p>
            <a:pPr rtl="0">
              <a:lnSpc>
                <a:spcPct val="150000"/>
              </a:lnSpc>
              <a:buFont typeface="Arial" panose="020B0604020202020204" pitchFamily="34" charset="0"/>
              <a:buChar char="•"/>
            </a:pPr>
            <a:r>
              <a:rPr lang="en-US" sz="2000" dirty="0">
                <a:solidFill>
                  <a:srgbClr val="E7E9EA"/>
                </a:solidFill>
                <a:effectLst/>
                <a:latin typeface="TwitterChirp"/>
              </a:rPr>
              <a:t> </a:t>
            </a:r>
            <a:r>
              <a:rPr lang="en-US" sz="2000" dirty="0" err="1">
                <a:solidFill>
                  <a:srgbClr val="E7E9EA"/>
                </a:solidFill>
                <a:effectLst/>
                <a:latin typeface="TwitterChirp"/>
              </a:rPr>
              <a:t>SetWindowsHookEx</a:t>
            </a:r>
            <a:r>
              <a:rPr lang="en-US" sz="2000" dirty="0">
                <a:solidFill>
                  <a:srgbClr val="E7E9EA"/>
                </a:solidFill>
                <a:effectLst/>
                <a:latin typeface="TwitterChirp"/>
              </a:rPr>
              <a:t> Injection</a:t>
            </a:r>
          </a:p>
          <a:p>
            <a:pPr rtl="0">
              <a:lnSpc>
                <a:spcPct val="150000"/>
              </a:lnSpc>
              <a:buFont typeface="Arial" panose="020B0604020202020204" pitchFamily="34" charset="0"/>
              <a:buChar char="•"/>
            </a:pPr>
            <a:r>
              <a:rPr lang="en-US" sz="2000" dirty="0">
                <a:solidFill>
                  <a:srgbClr val="E7E9EA"/>
                </a:solidFill>
                <a:effectLst/>
                <a:latin typeface="TwitterChirp"/>
              </a:rPr>
              <a:t> Early Bird APC Injection</a:t>
            </a:r>
          </a:p>
          <a:p>
            <a:pPr rtl="0">
              <a:lnSpc>
                <a:spcPct val="150000"/>
              </a:lnSpc>
              <a:buFont typeface="Arial" panose="020B0604020202020204" pitchFamily="34" charset="0"/>
              <a:buChar char="•"/>
            </a:pPr>
            <a:r>
              <a:rPr lang="en-US" sz="2000" dirty="0">
                <a:solidFill>
                  <a:srgbClr val="E7E9EA"/>
                </a:solidFill>
                <a:effectLst/>
                <a:latin typeface="TwitterChirp"/>
              </a:rPr>
              <a:t> Early Cascade Injection</a:t>
            </a:r>
          </a:p>
          <a:p>
            <a:pPr rtl="0">
              <a:lnSpc>
                <a:spcPct val="150000"/>
              </a:lnSpc>
              <a:buFont typeface="Arial" panose="020B0604020202020204" pitchFamily="34" charset="0"/>
              <a:buChar char="•"/>
            </a:pPr>
            <a:r>
              <a:rPr lang="en-US" sz="2000" dirty="0">
                <a:solidFill>
                  <a:srgbClr val="E7E9EA"/>
                </a:solidFill>
                <a:effectLst/>
                <a:latin typeface="TwitterChirp"/>
              </a:rPr>
              <a:t> Phantom DLL Hijacking</a:t>
            </a:r>
          </a:p>
          <a:p>
            <a:pPr rtl="0">
              <a:lnSpc>
                <a:spcPct val="150000"/>
              </a:lnSpc>
              <a:buFont typeface="Arial" panose="020B0604020202020204" pitchFamily="34" charset="0"/>
              <a:buChar char="•"/>
            </a:pPr>
            <a:r>
              <a:rPr lang="en-US" sz="2000" dirty="0">
                <a:solidFill>
                  <a:srgbClr val="E7E9EA"/>
                </a:solidFill>
                <a:effectLst/>
                <a:latin typeface="TwitterChirp"/>
              </a:rPr>
              <a:t> Process </a:t>
            </a:r>
            <a:r>
              <a:rPr lang="en-US" sz="2000" dirty="0" err="1">
                <a:solidFill>
                  <a:srgbClr val="E7E9EA"/>
                </a:solidFill>
                <a:effectLst/>
                <a:latin typeface="TwitterChirp"/>
              </a:rPr>
              <a:t>Doppelgänging</a:t>
            </a:r>
            <a:endParaRPr lang="en-US" sz="2000" dirty="0">
              <a:solidFill>
                <a:srgbClr val="E7E9EA"/>
              </a:solidFill>
              <a:effectLst/>
              <a:latin typeface="TwitterChirp"/>
            </a:endParaRPr>
          </a:p>
          <a:p>
            <a:pPr rtl="0">
              <a:lnSpc>
                <a:spcPct val="150000"/>
              </a:lnSpc>
              <a:buFont typeface="Arial" panose="020B0604020202020204" pitchFamily="34" charset="0"/>
              <a:buChar char="•"/>
            </a:pPr>
            <a:r>
              <a:rPr lang="en-US" sz="2000" dirty="0">
                <a:solidFill>
                  <a:srgbClr val="E7E9EA"/>
                </a:solidFill>
                <a:effectLst/>
                <a:latin typeface="TwitterChirp"/>
              </a:rPr>
              <a:t> Module Stomping</a:t>
            </a:r>
          </a:p>
          <a:p>
            <a:pPr rtl="0">
              <a:lnSpc>
                <a:spcPct val="150000"/>
              </a:lnSpc>
              <a:buFont typeface="Arial" panose="020B0604020202020204" pitchFamily="34" charset="0"/>
              <a:buChar char="•"/>
            </a:pPr>
            <a:r>
              <a:rPr lang="en-US" sz="2000" dirty="0">
                <a:solidFill>
                  <a:srgbClr val="E7E9EA"/>
                </a:solidFill>
                <a:effectLst/>
                <a:latin typeface="TwitterChirp"/>
              </a:rPr>
              <a:t> Process Hollowing</a:t>
            </a:r>
          </a:p>
          <a:p>
            <a:pPr rtl="0">
              <a:lnSpc>
                <a:spcPct val="150000"/>
              </a:lnSpc>
              <a:buFont typeface="Arial" panose="020B0604020202020204" pitchFamily="34" charset="0"/>
              <a:buChar char="•"/>
            </a:pPr>
            <a:r>
              <a:rPr lang="en-US" sz="2000" dirty="0">
                <a:solidFill>
                  <a:srgbClr val="E7E9EA"/>
                </a:solidFill>
                <a:effectLst/>
                <a:latin typeface="TwitterChirp"/>
              </a:rPr>
              <a:t> Debug Injection</a:t>
            </a:r>
          </a:p>
          <a:p>
            <a:endParaRPr lang="en-US" dirty="0"/>
          </a:p>
        </p:txBody>
      </p:sp>
      <p:sp>
        <p:nvSpPr>
          <p:cNvPr id="6" name="TextBox 5">
            <a:extLst>
              <a:ext uri="{FF2B5EF4-FFF2-40B4-BE49-F238E27FC236}">
                <a16:creationId xmlns:a16="http://schemas.microsoft.com/office/drawing/2014/main" id="{A09E27F8-744D-333D-6292-44AC4856E0E6}"/>
              </a:ext>
            </a:extLst>
          </p:cNvPr>
          <p:cNvSpPr txBox="1"/>
          <p:nvPr/>
        </p:nvSpPr>
        <p:spPr>
          <a:xfrm>
            <a:off x="5475872" y="6025029"/>
            <a:ext cx="1318053" cy="369332"/>
          </a:xfrm>
          <a:prstGeom prst="rect">
            <a:avLst/>
          </a:prstGeom>
          <a:noFill/>
        </p:spPr>
        <p:txBody>
          <a:bodyPr wrap="none" rtlCol="0">
            <a:spAutoFit/>
          </a:bodyPr>
          <a:lstStyle/>
          <a:p>
            <a:r>
              <a:rPr lang="en-US" dirty="0">
                <a:solidFill>
                  <a:schemeClr val="bg1"/>
                </a:solidFill>
              </a:rPr>
              <a:t>and more…</a:t>
            </a:r>
          </a:p>
        </p:txBody>
      </p:sp>
    </p:spTree>
    <p:extLst>
      <p:ext uri="{BB962C8B-B14F-4D97-AF65-F5344CB8AC3E}">
        <p14:creationId xmlns:p14="http://schemas.microsoft.com/office/powerpoint/2010/main" val="151708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D7453D-3760-676E-9912-084F408A861C}"/>
              </a:ext>
            </a:extLst>
          </p:cNvPr>
          <p:cNvSpPr txBox="1"/>
          <p:nvPr/>
        </p:nvSpPr>
        <p:spPr>
          <a:xfrm>
            <a:off x="3143344" y="661367"/>
            <a:ext cx="7475455" cy="584775"/>
          </a:xfrm>
          <a:prstGeom prst="rect">
            <a:avLst/>
          </a:prstGeom>
          <a:noFill/>
        </p:spPr>
        <p:txBody>
          <a:bodyPr wrap="square" rtlCol="0">
            <a:spAutoFit/>
          </a:bodyPr>
          <a:lstStyle/>
          <a:p>
            <a:r>
              <a:rPr lang="en-US" sz="3200" dirty="0">
                <a:solidFill>
                  <a:schemeClr val="bg1"/>
                </a:solidFill>
              </a:rPr>
              <a:t>Basic (Classic) Process Injection</a:t>
            </a:r>
          </a:p>
        </p:txBody>
      </p:sp>
      <p:pic>
        <p:nvPicPr>
          <p:cNvPr id="3" name="Picture 2">
            <a:extLst>
              <a:ext uri="{FF2B5EF4-FFF2-40B4-BE49-F238E27FC236}">
                <a16:creationId xmlns:a16="http://schemas.microsoft.com/office/drawing/2014/main" id="{A6D8E101-EDF9-C868-A51A-F91EBB862859}"/>
              </a:ext>
            </a:extLst>
          </p:cNvPr>
          <p:cNvPicPr>
            <a:picLocks noChangeAspect="1"/>
          </p:cNvPicPr>
          <p:nvPr/>
        </p:nvPicPr>
        <p:blipFill>
          <a:blip r:embed="rId2"/>
          <a:stretch>
            <a:fillRect/>
          </a:stretch>
        </p:blipFill>
        <p:spPr>
          <a:xfrm>
            <a:off x="1673785" y="1414216"/>
            <a:ext cx="9885714" cy="5200000"/>
          </a:xfrm>
          <a:prstGeom prst="rect">
            <a:avLst/>
          </a:prstGeom>
        </p:spPr>
      </p:pic>
    </p:spTree>
    <p:extLst>
      <p:ext uri="{BB962C8B-B14F-4D97-AF65-F5344CB8AC3E}">
        <p14:creationId xmlns:p14="http://schemas.microsoft.com/office/powerpoint/2010/main" val="413931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4D05E-8A36-8D9F-519E-DB514A69D886}"/>
              </a:ext>
            </a:extLst>
          </p:cNvPr>
          <p:cNvSpPr>
            <a:spLocks noGrp="1"/>
          </p:cNvSpPr>
          <p:nvPr>
            <p:ph type="title"/>
          </p:nvPr>
        </p:nvSpPr>
        <p:spPr>
          <a:xfrm>
            <a:off x="7157026" y="2212031"/>
            <a:ext cx="2774623" cy="765142"/>
          </a:xfrm>
        </p:spPr>
        <p:txBody>
          <a:bodyPr anchor="b">
            <a:normAutofit/>
          </a:bodyPr>
          <a:lstStyle/>
          <a:p>
            <a:r>
              <a:rPr lang="en-US" dirty="0" err="1"/>
              <a:t>whoami</a:t>
            </a:r>
            <a:endParaRPr lang="en-US" dirty="0"/>
          </a:p>
        </p:txBody>
      </p:sp>
      <p:pic>
        <p:nvPicPr>
          <p:cNvPr id="8" name="Video 7" descr="Green Lock In A 3D Electronic System">
            <a:extLst>
              <a:ext uri="{FF2B5EF4-FFF2-40B4-BE49-F238E27FC236}">
                <a16:creationId xmlns:a16="http://schemas.microsoft.com/office/drawing/2014/main" id="{74445C99-48C8-A5F5-AB35-11C1B93974C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4713" r="25145" b="-1"/>
          <a:stretch/>
        </p:blipFill>
        <p:spPr>
          <a:xfrm>
            <a:off x="20" y="10"/>
            <a:ext cx="6095980" cy="685799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a:noFill/>
        </p:spPr>
      </p:pic>
      <p:sp>
        <p:nvSpPr>
          <p:cNvPr id="4" name="Content Placeholder 3">
            <a:extLst>
              <a:ext uri="{FF2B5EF4-FFF2-40B4-BE49-F238E27FC236}">
                <a16:creationId xmlns:a16="http://schemas.microsoft.com/office/drawing/2014/main" id="{B20C1E08-E337-110E-DB8E-41BA4A3341A1}"/>
              </a:ext>
            </a:extLst>
          </p:cNvPr>
          <p:cNvSpPr>
            <a:spLocks noGrp="1"/>
          </p:cNvSpPr>
          <p:nvPr>
            <p:ph sz="quarter" idx="10"/>
          </p:nvPr>
        </p:nvSpPr>
        <p:spPr>
          <a:xfrm>
            <a:off x="6096000" y="3270876"/>
            <a:ext cx="4896677" cy="2910850"/>
          </a:xfrm>
        </p:spPr>
        <p:txBody>
          <a:bodyPr>
            <a:normAutofit fontScale="92500" lnSpcReduction="20000"/>
          </a:bodyPr>
          <a:lstStyle/>
          <a:p>
            <a:pPr algn="ctr">
              <a:spcAft>
                <a:spcPts val="600"/>
              </a:spcAft>
            </a:pPr>
            <a:r>
              <a:rPr lang="en-US" dirty="0"/>
              <a:t>Hacker &amp;&amp; malware developer</a:t>
            </a:r>
          </a:p>
          <a:p>
            <a:pPr algn="ctr">
              <a:spcAft>
                <a:spcPts val="600"/>
              </a:spcAft>
            </a:pPr>
            <a:r>
              <a:rPr lang="en-US" dirty="0"/>
              <a:t>X: </a:t>
            </a:r>
            <a:r>
              <a:rPr lang="en-US" dirty="0">
                <a:hlinkClick r:id="rId6"/>
              </a:rPr>
              <a:t>@teach2breach</a:t>
            </a:r>
            <a:endParaRPr lang="en-US" dirty="0"/>
          </a:p>
          <a:p>
            <a:pPr algn="ctr">
              <a:spcAft>
                <a:spcPts val="600"/>
              </a:spcAft>
            </a:pPr>
            <a:r>
              <a:rPr lang="en-US" dirty="0" err="1"/>
              <a:t>Github</a:t>
            </a:r>
            <a:r>
              <a:rPr lang="en-US" dirty="0"/>
              <a:t>: </a:t>
            </a:r>
            <a:r>
              <a:rPr lang="en-US" dirty="0">
                <a:hlinkClick r:id="rId7"/>
              </a:rPr>
              <a:t>teach2breach</a:t>
            </a:r>
            <a:endParaRPr lang="en-US" dirty="0"/>
          </a:p>
          <a:p>
            <a:pPr algn="ctr">
              <a:spcAft>
                <a:spcPts val="600"/>
              </a:spcAft>
            </a:pPr>
            <a:endParaRPr lang="en-US" dirty="0"/>
          </a:p>
          <a:p>
            <a:pPr algn="ctr">
              <a:spcAft>
                <a:spcPts val="600"/>
              </a:spcAft>
            </a:pPr>
            <a:r>
              <a:rPr lang="en-US" dirty="0"/>
              <a:t>Former employers:</a:t>
            </a:r>
          </a:p>
          <a:p>
            <a:pPr algn="ctr">
              <a:spcAft>
                <a:spcPts val="600"/>
              </a:spcAft>
            </a:pPr>
            <a:r>
              <a:rPr lang="en-US" dirty="0"/>
              <a:t>The Pentagon (US DoD)</a:t>
            </a:r>
          </a:p>
          <a:p>
            <a:pPr algn="ctr">
              <a:spcAft>
                <a:spcPts val="600"/>
              </a:spcAft>
            </a:pPr>
            <a:r>
              <a:rPr lang="en-US" dirty="0" err="1"/>
              <a:t>Secureworks</a:t>
            </a:r>
            <a:endParaRPr lang="en-US" dirty="0"/>
          </a:p>
          <a:p>
            <a:pPr algn="ctr">
              <a:spcAft>
                <a:spcPts val="600"/>
              </a:spcAft>
            </a:pPr>
            <a:r>
              <a:rPr lang="en-US" dirty="0" err="1"/>
              <a:t>Crowdstrike</a:t>
            </a:r>
            <a:endParaRPr lang="en-US" dirty="0"/>
          </a:p>
          <a:p>
            <a:pPr algn="ctr">
              <a:spcAft>
                <a:spcPts val="600"/>
              </a:spcAft>
            </a:pPr>
            <a:r>
              <a:rPr lang="en-US" dirty="0"/>
              <a:t>AWS</a:t>
            </a:r>
          </a:p>
          <a:p>
            <a:pPr algn="ctr">
              <a:spcAft>
                <a:spcPts val="600"/>
              </a:spcAft>
            </a:pPr>
            <a:r>
              <a:rPr lang="en-US" dirty="0"/>
              <a:t>Box</a:t>
            </a:r>
          </a:p>
        </p:txBody>
      </p:sp>
      <p:sp>
        <p:nvSpPr>
          <p:cNvPr id="2" name="Slide Number Placeholder 1" hidden="1">
            <a:extLst>
              <a:ext uri="{FF2B5EF4-FFF2-40B4-BE49-F238E27FC236}">
                <a16:creationId xmlns:a16="http://schemas.microsoft.com/office/drawing/2014/main" id="{00255621-1D81-03E6-507B-CB20E070356A}"/>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2</a:t>
            </a:fld>
            <a:endParaRPr lang="en-US"/>
          </a:p>
        </p:txBody>
      </p:sp>
      <p:pic>
        <p:nvPicPr>
          <p:cNvPr id="3078" name="Picture 6" descr="QR Code Image">
            <a:extLst>
              <a:ext uri="{FF2B5EF4-FFF2-40B4-BE49-F238E27FC236}">
                <a16:creationId xmlns:a16="http://schemas.microsoft.com/office/drawing/2014/main" id="{7293DA90-00A2-A920-1280-2C9B1D1681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8925" y="5114925"/>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F77118-EEBB-10BE-1A78-B7740393BC2B}"/>
              </a:ext>
            </a:extLst>
          </p:cNvPr>
          <p:cNvSpPr txBox="1"/>
          <p:nvPr/>
        </p:nvSpPr>
        <p:spPr>
          <a:xfrm>
            <a:off x="3502580" y="341327"/>
            <a:ext cx="5186840" cy="584775"/>
          </a:xfrm>
          <a:prstGeom prst="rect">
            <a:avLst/>
          </a:prstGeom>
          <a:noFill/>
        </p:spPr>
        <p:txBody>
          <a:bodyPr wrap="square" rtlCol="0">
            <a:spAutoFit/>
          </a:bodyPr>
          <a:lstStyle/>
          <a:p>
            <a:r>
              <a:rPr lang="en-US" sz="3200" dirty="0">
                <a:solidFill>
                  <a:schemeClr val="bg1"/>
                </a:solidFill>
              </a:rPr>
              <a:t>Advanced Process Injections</a:t>
            </a:r>
          </a:p>
        </p:txBody>
      </p:sp>
      <p:sp>
        <p:nvSpPr>
          <p:cNvPr id="8" name="TextBox 7">
            <a:extLst>
              <a:ext uri="{FF2B5EF4-FFF2-40B4-BE49-F238E27FC236}">
                <a16:creationId xmlns:a16="http://schemas.microsoft.com/office/drawing/2014/main" id="{797A2284-864B-54B3-BB74-9516EEDCF204}"/>
              </a:ext>
            </a:extLst>
          </p:cNvPr>
          <p:cNvSpPr txBox="1"/>
          <p:nvPr/>
        </p:nvSpPr>
        <p:spPr>
          <a:xfrm>
            <a:off x="942392" y="2380985"/>
            <a:ext cx="11129329" cy="3970318"/>
          </a:xfrm>
          <a:prstGeom prst="rect">
            <a:avLst/>
          </a:prstGeom>
          <a:noFill/>
        </p:spPr>
        <p:txBody>
          <a:bodyPr wrap="none" rtlCol="0">
            <a:spAutoFit/>
          </a:bodyPr>
          <a:lstStyle/>
          <a:p>
            <a:r>
              <a:rPr lang="en-US" dirty="0">
                <a:solidFill>
                  <a:schemeClr val="bg1"/>
                </a:solidFill>
              </a:rPr>
              <a:t>Pool Party (</a:t>
            </a:r>
            <a:r>
              <a:rPr lang="en-US" dirty="0">
                <a:solidFill>
                  <a:schemeClr val="bg1"/>
                </a:solidFill>
                <a:hlinkClick r:id="rId2"/>
              </a:rPr>
              <a:t>Teach2Breach/</a:t>
            </a:r>
            <a:r>
              <a:rPr lang="en-US" dirty="0" err="1">
                <a:solidFill>
                  <a:schemeClr val="bg1"/>
                </a:solidFill>
                <a:hlinkClick r:id="rId2"/>
              </a:rPr>
              <a:t>pool_party_rs</a:t>
            </a:r>
            <a:r>
              <a:rPr lang="en-US" dirty="0">
                <a:solidFill>
                  <a:schemeClr val="bg1"/>
                </a:solidFill>
              </a:rPr>
              <a:t>)  – Avoids </a:t>
            </a:r>
            <a:r>
              <a:rPr lang="en-US" dirty="0" err="1">
                <a:solidFill>
                  <a:schemeClr val="bg1"/>
                </a:solidFill>
              </a:rPr>
              <a:t>VirtualAlloc</a:t>
            </a:r>
            <a:r>
              <a:rPr lang="en-US" dirty="0">
                <a:solidFill>
                  <a:schemeClr val="bg1"/>
                </a:solidFill>
              </a:rPr>
              <a:t>, </a:t>
            </a:r>
            <a:r>
              <a:rPr lang="en-US" dirty="0" err="1">
                <a:solidFill>
                  <a:schemeClr val="bg1"/>
                </a:solidFill>
              </a:rPr>
              <a:t>VirtualProtect</a:t>
            </a:r>
            <a:r>
              <a:rPr lang="en-US" dirty="0">
                <a:solidFill>
                  <a:schemeClr val="bg1"/>
                </a:solidFill>
              </a:rPr>
              <a:t> &amp; </a:t>
            </a:r>
            <a:r>
              <a:rPr lang="en-US" dirty="0" err="1">
                <a:solidFill>
                  <a:schemeClr val="bg1"/>
                </a:solidFill>
              </a:rPr>
              <a:t>CreateThread</a:t>
            </a:r>
            <a:r>
              <a:rPr lang="en-US" dirty="0">
                <a:solidFill>
                  <a:schemeClr val="bg1"/>
                </a:solidFill>
              </a:rPr>
              <a:t> primitives. </a:t>
            </a:r>
          </a:p>
          <a:p>
            <a:r>
              <a:rPr lang="en-US" dirty="0">
                <a:solidFill>
                  <a:schemeClr val="bg1"/>
                </a:solidFill>
              </a:rPr>
              <a:t>Abuses windows thread pools for execution. New, novel.</a:t>
            </a:r>
          </a:p>
          <a:p>
            <a:endParaRPr lang="en-US" dirty="0">
              <a:solidFill>
                <a:schemeClr val="bg1"/>
              </a:solidFill>
            </a:endParaRPr>
          </a:p>
          <a:p>
            <a:r>
              <a:rPr lang="en-US" dirty="0">
                <a:solidFill>
                  <a:schemeClr val="bg1"/>
                </a:solidFill>
              </a:rPr>
              <a:t>Early Cascade Injection (</a:t>
            </a:r>
            <a:r>
              <a:rPr lang="en-US" dirty="0">
                <a:hlinkClick r:id="rId3"/>
              </a:rPr>
              <a:t>Teach2Breach/</a:t>
            </a:r>
            <a:r>
              <a:rPr lang="en-US" dirty="0" err="1">
                <a:hlinkClick r:id="rId3"/>
              </a:rPr>
              <a:t>early_cascade_inj_rs</a:t>
            </a:r>
            <a:r>
              <a:rPr lang="en-US" dirty="0">
                <a:solidFill>
                  <a:schemeClr val="bg1"/>
                </a:solidFill>
              </a:rPr>
              <a:t>) – Avoids hooks by overwriting an address during</a:t>
            </a:r>
          </a:p>
          <a:p>
            <a:r>
              <a:rPr lang="en-US" dirty="0">
                <a:solidFill>
                  <a:schemeClr val="bg1"/>
                </a:solidFill>
              </a:rPr>
              <a:t>“pre-loading” of a newly spawned process. Avoids many common primitives. New, novel.</a:t>
            </a:r>
          </a:p>
          <a:p>
            <a:endParaRPr lang="en-US" dirty="0">
              <a:solidFill>
                <a:schemeClr val="bg1"/>
              </a:solidFill>
            </a:endParaRPr>
          </a:p>
          <a:p>
            <a:r>
              <a:rPr lang="en-US" dirty="0" err="1">
                <a:solidFill>
                  <a:schemeClr val="bg1"/>
                </a:solidFill>
              </a:rPr>
              <a:t>SnapInject</a:t>
            </a:r>
            <a:r>
              <a:rPr lang="en-US" dirty="0">
                <a:solidFill>
                  <a:schemeClr val="bg1"/>
                </a:solidFill>
              </a:rPr>
              <a:t> (</a:t>
            </a:r>
            <a:r>
              <a:rPr lang="en-US" dirty="0">
                <a:hlinkClick r:id="rId4"/>
              </a:rPr>
              <a:t>Teach2Breach/</a:t>
            </a:r>
            <a:r>
              <a:rPr lang="en-US" dirty="0" err="1">
                <a:hlinkClick r:id="rId4"/>
              </a:rPr>
              <a:t>snapinject_rs</a:t>
            </a:r>
            <a:r>
              <a:rPr lang="en-US" dirty="0">
                <a:solidFill>
                  <a:schemeClr val="bg1"/>
                </a:solidFill>
              </a:rPr>
              <a:t>) – Abuses process snapshotting and avoids common primitives.</a:t>
            </a:r>
          </a:p>
          <a:p>
            <a:r>
              <a:rPr lang="en-US" dirty="0">
                <a:solidFill>
                  <a:schemeClr val="bg1"/>
                </a:solidFill>
              </a:rPr>
              <a:t>Lesser known, novel. </a:t>
            </a:r>
          </a:p>
          <a:p>
            <a:endParaRPr lang="en-US" dirty="0">
              <a:solidFill>
                <a:schemeClr val="bg1"/>
              </a:solidFill>
            </a:endParaRPr>
          </a:p>
          <a:p>
            <a:r>
              <a:rPr lang="en-US" dirty="0" err="1">
                <a:solidFill>
                  <a:schemeClr val="bg1"/>
                </a:solidFill>
              </a:rPr>
              <a:t>UrbanBishop</a:t>
            </a:r>
            <a:r>
              <a:rPr lang="en-US" dirty="0">
                <a:solidFill>
                  <a:schemeClr val="bg1"/>
                </a:solidFill>
              </a:rPr>
              <a:t> twist: </a:t>
            </a:r>
            <a:r>
              <a:rPr lang="en-US" dirty="0" err="1">
                <a:solidFill>
                  <a:schemeClr val="bg1"/>
                </a:solidFill>
              </a:rPr>
              <a:t>rpi</a:t>
            </a:r>
            <a:r>
              <a:rPr lang="en-US" dirty="0">
                <a:solidFill>
                  <a:schemeClr val="bg1"/>
                </a:solidFill>
              </a:rPr>
              <a:t> (</a:t>
            </a:r>
            <a:r>
              <a:rPr lang="en-US" dirty="0">
                <a:hlinkClick r:id="rId5"/>
              </a:rPr>
              <a:t>Teach2Breach/</a:t>
            </a:r>
            <a:r>
              <a:rPr lang="en-US" dirty="0" err="1">
                <a:hlinkClick r:id="rId5"/>
              </a:rPr>
              <a:t>rpi</a:t>
            </a:r>
            <a:r>
              <a:rPr lang="en-US" dirty="0">
                <a:solidFill>
                  <a:schemeClr val="bg1"/>
                </a:solidFill>
              </a:rPr>
              <a:t>) – Uses NT APIs, avoids common primitives. Maps shared memory</a:t>
            </a:r>
          </a:p>
          <a:p>
            <a:r>
              <a:rPr lang="en-US" dirty="0">
                <a:solidFill>
                  <a:schemeClr val="bg1"/>
                </a:solidFill>
              </a:rPr>
              <a:t>to achieve remote or cross process injection. Uses </a:t>
            </a:r>
            <a:r>
              <a:rPr lang="en-US" dirty="0" err="1">
                <a:solidFill>
                  <a:schemeClr val="bg1"/>
                </a:solidFill>
              </a:rPr>
              <a:t>NtMapViewOfSection</a:t>
            </a:r>
            <a:r>
              <a:rPr lang="en-US" dirty="0">
                <a:solidFill>
                  <a:schemeClr val="bg1"/>
                </a:solidFill>
              </a:rPr>
              <a:t>, but still going strong.</a:t>
            </a:r>
          </a:p>
          <a:p>
            <a:endParaRPr lang="en-US" dirty="0">
              <a:solidFill>
                <a:schemeClr val="bg1"/>
              </a:solidFill>
            </a:endParaRPr>
          </a:p>
          <a:p>
            <a:r>
              <a:rPr lang="en-US" dirty="0" err="1">
                <a:solidFill>
                  <a:schemeClr val="bg1"/>
                </a:solidFill>
              </a:rPr>
              <a:t>Hollow_rs</a:t>
            </a:r>
            <a:r>
              <a:rPr lang="en-US" dirty="0">
                <a:solidFill>
                  <a:schemeClr val="bg1"/>
                </a:solidFill>
              </a:rPr>
              <a:t> (</a:t>
            </a:r>
            <a:r>
              <a:rPr lang="en-US" dirty="0">
                <a:hlinkClick r:id="rId6"/>
              </a:rPr>
              <a:t>Teach2Breach/</a:t>
            </a:r>
            <a:r>
              <a:rPr lang="en-US" dirty="0" err="1">
                <a:hlinkClick r:id="rId6"/>
              </a:rPr>
              <a:t>hollow_rs</a:t>
            </a:r>
            <a:r>
              <a:rPr lang="en-US" dirty="0">
                <a:solidFill>
                  <a:schemeClr val="bg1"/>
                </a:solidFill>
              </a:rPr>
              <a:t>) – Uses APC Queue to trigger shellcode execution. Slightly older, but </a:t>
            </a:r>
          </a:p>
          <a:p>
            <a:r>
              <a:rPr lang="en-US" dirty="0">
                <a:solidFill>
                  <a:schemeClr val="bg1"/>
                </a:solidFill>
              </a:rPr>
              <a:t>can be used still with good OPSEC considerations (unhooking, NT APIs, </a:t>
            </a:r>
            <a:r>
              <a:rPr lang="en-US" dirty="0" err="1">
                <a:solidFill>
                  <a:schemeClr val="bg1"/>
                </a:solidFill>
              </a:rPr>
              <a:t>syscalls</a:t>
            </a:r>
            <a:r>
              <a:rPr lang="en-US" dirty="0">
                <a:solidFill>
                  <a:schemeClr val="bg1"/>
                </a:solidFill>
              </a:rPr>
              <a:t>).</a:t>
            </a:r>
          </a:p>
        </p:txBody>
      </p:sp>
    </p:spTree>
    <p:extLst>
      <p:ext uri="{BB962C8B-B14F-4D97-AF65-F5344CB8AC3E}">
        <p14:creationId xmlns:p14="http://schemas.microsoft.com/office/powerpoint/2010/main" val="184459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07F8-C7D3-AFD7-3752-2034FFE8B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E3740-256C-C5C9-852A-C341DFD3F90F}"/>
              </a:ext>
            </a:extLst>
          </p:cNvPr>
          <p:cNvSpPr>
            <a:spLocks noGrp="1"/>
          </p:cNvSpPr>
          <p:nvPr>
            <p:ph type="title"/>
          </p:nvPr>
        </p:nvSpPr>
        <p:spPr>
          <a:xfrm>
            <a:off x="6126480" y="1310640"/>
            <a:ext cx="5906635" cy="1636842"/>
          </a:xfrm>
        </p:spPr>
        <p:txBody>
          <a:bodyPr anchor="b">
            <a:normAutofit/>
          </a:bodyPr>
          <a:lstStyle/>
          <a:p>
            <a:pPr algn="ctr"/>
            <a:r>
              <a:rPr lang="en-US" sz="3700" dirty="0"/>
              <a:t>Third Boss: </a:t>
            </a:r>
            <a:br>
              <a:rPr lang="en-US" sz="3700" dirty="0"/>
            </a:br>
            <a:r>
              <a:rPr lang="en-US" sz="3700" dirty="0"/>
              <a:t>Memory scanning and shellcode detection</a:t>
            </a:r>
          </a:p>
        </p:txBody>
      </p:sp>
      <p:pic>
        <p:nvPicPr>
          <p:cNvPr id="18" name="Picture Placeholder 17">
            <a:extLst>
              <a:ext uri="{FF2B5EF4-FFF2-40B4-BE49-F238E27FC236}">
                <a16:creationId xmlns:a16="http://schemas.microsoft.com/office/drawing/2014/main" id="{9FB65548-390C-8B96-A983-3CE00FE7D07B}"/>
              </a:ext>
            </a:extLst>
          </p:cNvPr>
          <p:cNvPicPr>
            <a:picLocks noGrp="1" noChangeAspect="1"/>
          </p:cNvPicPr>
          <p:nvPr>
            <p:ph type="pic" sz="quarter" idx="11"/>
          </p:nvPr>
        </p:nvPicPr>
        <p:blipFill>
          <a:blip r:embed="rId4"/>
          <a:srcRect b="10000"/>
          <a:stretch/>
        </p:blipFill>
        <p:spPr>
          <a:xfrm>
            <a:off x="20" y="-10160"/>
            <a:ext cx="6095980" cy="6858000"/>
          </a:xfrm>
          <a:noFill/>
        </p:spPr>
      </p:pic>
      <p:sp>
        <p:nvSpPr>
          <p:cNvPr id="3" name="Content Placeholder 2">
            <a:extLst>
              <a:ext uri="{FF2B5EF4-FFF2-40B4-BE49-F238E27FC236}">
                <a16:creationId xmlns:a16="http://schemas.microsoft.com/office/drawing/2014/main" id="{DCD8BC6D-080F-8BF6-41B7-0684DDB282E2}"/>
              </a:ext>
            </a:extLst>
          </p:cNvPr>
          <p:cNvSpPr>
            <a:spLocks noGrp="1"/>
          </p:cNvSpPr>
          <p:nvPr>
            <p:ph sz="quarter" idx="10"/>
          </p:nvPr>
        </p:nvSpPr>
        <p:spPr>
          <a:xfrm>
            <a:off x="6096000" y="3157623"/>
            <a:ext cx="5906635" cy="3346871"/>
          </a:xfrm>
        </p:spPr>
        <p:txBody>
          <a:bodyPr>
            <a:normAutofit lnSpcReduction="10000"/>
          </a:bodyPr>
          <a:lstStyle/>
          <a:p>
            <a:r>
              <a:rPr lang="en-US" b="1" dirty="0"/>
              <a:t>Definition: See Notes</a:t>
            </a:r>
            <a:endParaRPr lang="en-US" dirty="0"/>
          </a:p>
          <a:p>
            <a:r>
              <a:rPr lang="en-US" b="1" dirty="0"/>
              <a:t>Techniques: </a:t>
            </a:r>
          </a:p>
          <a:p>
            <a:pPr marL="342900" indent="-342900">
              <a:buFont typeface="Arial" panose="020B0604020202020204" pitchFamily="34" charset="0"/>
              <a:buChar char="•"/>
            </a:pPr>
            <a:r>
              <a:rPr lang="en-US" dirty="0"/>
              <a:t>Customize shellcode harness tooling</a:t>
            </a:r>
          </a:p>
          <a:p>
            <a:pPr marL="800100" lvl="1" indent="-342900">
              <a:buFont typeface="Arial" panose="020B0604020202020204" pitchFamily="34" charset="0"/>
              <a:buChar char="•"/>
            </a:pPr>
            <a:r>
              <a:rPr lang="en-US" dirty="0"/>
              <a:t>Don’t use known bootstraps (donut)</a:t>
            </a:r>
          </a:p>
          <a:p>
            <a:pPr marL="800100" lvl="1" indent="-342900">
              <a:buFont typeface="Arial" panose="020B0604020202020204" pitchFamily="34" charset="0"/>
              <a:buChar char="•"/>
            </a:pPr>
            <a:r>
              <a:rPr lang="en-US" dirty="0"/>
              <a:t>Randomize shellcode bytes</a:t>
            </a:r>
          </a:p>
          <a:p>
            <a:pPr marL="342900" indent="-342900">
              <a:buFont typeface="Arial" panose="020B0604020202020204" pitchFamily="34" charset="0"/>
              <a:buChar char="•"/>
            </a:pPr>
            <a:r>
              <a:rPr lang="en-US" dirty="0"/>
              <a:t>Anti-analysis techniques / Anti-debugger</a:t>
            </a:r>
          </a:p>
          <a:p>
            <a:pPr marL="342900" indent="-342900">
              <a:buFont typeface="Arial" panose="020B0604020202020204" pitchFamily="34" charset="0"/>
              <a:buChar char="•"/>
            </a:pPr>
            <a:r>
              <a:rPr lang="en-US" dirty="0"/>
              <a:t>Separate shellcode stages (stub + payload)</a:t>
            </a:r>
          </a:p>
          <a:p>
            <a:pPr marL="342900" indent="-342900">
              <a:buFont typeface="Arial" panose="020B0604020202020204" pitchFamily="34" charset="0"/>
              <a:buChar char="•"/>
            </a:pPr>
            <a:r>
              <a:rPr lang="en-US" dirty="0"/>
              <a:t>Custom memory allocation</a:t>
            </a:r>
          </a:p>
          <a:p>
            <a:pPr marL="342900" indent="-342900">
              <a:buFont typeface="Arial" panose="020B0604020202020204" pitchFamily="34" charset="0"/>
              <a:buChar char="•"/>
            </a:pPr>
            <a:r>
              <a:rPr lang="en-US" dirty="0"/>
              <a:t>Use custom binaries/scripts instead of shellcode</a:t>
            </a:r>
          </a:p>
          <a:p>
            <a:pPr lvl="1"/>
            <a:endParaRPr lang="en-US" sz="2000" b="1" dirty="0"/>
          </a:p>
        </p:txBody>
      </p:sp>
      <p:sp>
        <p:nvSpPr>
          <p:cNvPr id="5" name="Slide Number Placeholder 4" hidden="1">
            <a:extLst>
              <a:ext uri="{FF2B5EF4-FFF2-40B4-BE49-F238E27FC236}">
                <a16:creationId xmlns:a16="http://schemas.microsoft.com/office/drawing/2014/main" id="{2ADC06FC-7D0E-0AA0-0935-069F0863806A}"/>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21</a:t>
            </a:fld>
            <a:endParaRPr lang="en-US"/>
          </a:p>
        </p:txBody>
      </p:sp>
      <p:sp>
        <p:nvSpPr>
          <p:cNvPr id="23" name="Slide Number Placeholder 3" hidden="1">
            <a:extLst>
              <a:ext uri="{FF2B5EF4-FFF2-40B4-BE49-F238E27FC236}">
                <a16:creationId xmlns:a16="http://schemas.microsoft.com/office/drawing/2014/main" id="{60420DC7-C7A2-33DC-59F9-365D36B3C872}"/>
              </a:ext>
            </a:extLst>
          </p:cNvPr>
          <p:cNvSpPr>
            <a:spLocks noGrp="1"/>
          </p:cNvSpPr>
          <p:nvPr>
            <p:ph type="sldNum" sz="quarter" idx="4294967295"/>
          </p:nvPr>
        </p:nvSpPr>
        <p:spPr>
          <a:xfrm>
            <a:off x="914400" y="6246254"/>
            <a:ext cx="631065" cy="296214"/>
          </a:xfrm>
        </p:spPr>
        <p:txBody>
          <a:bodyPr/>
          <a:lstStyle/>
          <a:p>
            <a:pPr>
              <a:spcAft>
                <a:spcPts val="600"/>
              </a:spcAft>
            </a:pPr>
            <a:fld id="{B5CEABB6-07DC-46E8-9B57-56EC44A396E5}" type="slidenum">
              <a:rPr lang="en-US" smtClean="0"/>
              <a:pPr>
                <a:spcAft>
                  <a:spcPts val="600"/>
                </a:spcAft>
              </a:pPr>
              <a:t>21</a:t>
            </a:fld>
            <a:endParaRPr lang="en-US"/>
          </a:p>
        </p:txBody>
      </p:sp>
    </p:spTree>
    <p:extLst>
      <p:ext uri="{BB962C8B-B14F-4D97-AF65-F5344CB8AC3E}">
        <p14:creationId xmlns:p14="http://schemas.microsoft.com/office/powerpoint/2010/main" val="299583090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1862B5-44A2-268C-6009-CFB6CCBDBBFC}"/>
              </a:ext>
            </a:extLst>
          </p:cNvPr>
          <p:cNvSpPr txBox="1"/>
          <p:nvPr/>
        </p:nvSpPr>
        <p:spPr>
          <a:xfrm>
            <a:off x="914400" y="1839128"/>
            <a:ext cx="5153024" cy="4407126"/>
          </a:xfrm>
          <a:prstGeom prst="rect">
            <a:avLst/>
          </a:prstGeom>
        </p:spPr>
        <p:txBody>
          <a:bodyPr vert="horz" lIns="91440" tIns="45720" rIns="91440" bIns="45720" rtlCol="0">
            <a:noAutofit/>
          </a:bodyPr>
          <a:lstStyle/>
          <a:p>
            <a:pPr marL="228600" indent="-228600">
              <a:lnSpc>
                <a:spcPct val="90000"/>
              </a:lnSpc>
              <a:spcAft>
                <a:spcPts val="1200"/>
              </a:spcAft>
              <a:buFont typeface="Arial" panose="020B0604020202020204" pitchFamily="34" charset="0"/>
              <a:buChar char="•"/>
            </a:pPr>
            <a:r>
              <a:rPr lang="en-US" b="1" dirty="0" err="1"/>
              <a:t>RedSeige</a:t>
            </a:r>
            <a:r>
              <a:rPr lang="en-US" b="1" dirty="0"/>
              <a:t>: </a:t>
            </a:r>
            <a:r>
              <a:rPr lang="en-US" b="1" dirty="0">
                <a:hlinkClick r:id="rId2">
                  <a:extLst>
                    <a:ext uri="{A12FA001-AC4F-418D-AE19-62706E023703}">
                      <ahyp:hlinkClr xmlns:ahyp="http://schemas.microsoft.com/office/drawing/2018/hyperlinkcolor" val="tx"/>
                    </a:ext>
                  </a:extLst>
                </a:hlinkClick>
              </a:rPr>
              <a:t>https://github.com/RedSiege/Jigsaw</a:t>
            </a:r>
            <a:r>
              <a:rPr lang="en-US" b="1" dirty="0"/>
              <a:t> </a:t>
            </a:r>
          </a:p>
          <a:p>
            <a:pPr marL="228600" indent="-228600">
              <a:lnSpc>
                <a:spcPct val="90000"/>
              </a:lnSpc>
              <a:spcAft>
                <a:spcPts val="1200"/>
              </a:spcAft>
              <a:buFont typeface="Arial" panose="020B0604020202020204" pitchFamily="34" charset="0"/>
              <a:buChar char="•"/>
            </a:pPr>
            <a:endParaRPr lang="en-US" b="1" dirty="0"/>
          </a:p>
          <a:p>
            <a:pPr marL="228600" indent="-228600">
              <a:lnSpc>
                <a:spcPct val="90000"/>
              </a:lnSpc>
              <a:spcAft>
                <a:spcPts val="1200"/>
              </a:spcAft>
              <a:buFont typeface="Arial" panose="020B0604020202020204" pitchFamily="34" charset="0"/>
              <a:buChar char="•"/>
            </a:pPr>
            <a:r>
              <a:rPr lang="en-US" b="1" dirty="0"/>
              <a:t>Shellcode Mutator: </a:t>
            </a:r>
            <a:r>
              <a:rPr lang="en-US" b="1" dirty="0">
                <a:hlinkClick r:id="rId3">
                  <a:extLst>
                    <a:ext uri="{A12FA001-AC4F-418D-AE19-62706E023703}">
                      <ahyp:hlinkClr xmlns:ahyp="http://schemas.microsoft.com/office/drawing/2018/hyperlinkcolor" val="tx"/>
                    </a:ext>
                  </a:extLst>
                </a:hlinkClick>
              </a:rPr>
              <a:t>https://github.com/nettitude/ShellcodeMutator</a:t>
            </a:r>
            <a:r>
              <a:rPr lang="en-US" b="1" dirty="0"/>
              <a:t> </a:t>
            </a:r>
          </a:p>
          <a:p>
            <a:pPr marL="228600" indent="-228600">
              <a:lnSpc>
                <a:spcPct val="90000"/>
              </a:lnSpc>
              <a:spcAft>
                <a:spcPts val="1200"/>
              </a:spcAft>
              <a:buFont typeface="Arial" panose="020B0604020202020204" pitchFamily="34" charset="0"/>
              <a:buChar char="•"/>
            </a:pPr>
            <a:endParaRPr lang="en-US" b="1" dirty="0"/>
          </a:p>
          <a:p>
            <a:pPr marL="228600" indent="-228600">
              <a:lnSpc>
                <a:spcPct val="90000"/>
              </a:lnSpc>
              <a:spcAft>
                <a:spcPts val="1200"/>
              </a:spcAft>
              <a:buFont typeface="Arial" panose="020B0604020202020204" pitchFamily="34" charset="0"/>
              <a:buChar char="•"/>
            </a:pPr>
            <a:r>
              <a:rPr lang="en-US" b="1" dirty="0"/>
              <a:t>Donut-shellcode (customize!): </a:t>
            </a:r>
            <a:r>
              <a:rPr lang="en-US" b="1" dirty="0">
                <a:hlinkClick r:id="rId4">
                  <a:extLst>
                    <a:ext uri="{A12FA001-AC4F-418D-AE19-62706E023703}">
                      <ahyp:hlinkClr xmlns:ahyp="http://schemas.microsoft.com/office/drawing/2018/hyperlinkcolor" val="tx"/>
                    </a:ext>
                  </a:extLst>
                </a:hlinkClick>
              </a:rPr>
              <a:t>https://github.com/TheWover/donut</a:t>
            </a:r>
            <a:r>
              <a:rPr lang="en-US" b="1" dirty="0"/>
              <a:t> </a:t>
            </a:r>
          </a:p>
          <a:p>
            <a:pPr marL="228600" indent="-228600">
              <a:lnSpc>
                <a:spcPct val="90000"/>
              </a:lnSpc>
              <a:spcAft>
                <a:spcPts val="1200"/>
              </a:spcAft>
              <a:buFont typeface="Arial" panose="020B0604020202020204" pitchFamily="34" charset="0"/>
              <a:buChar char="•"/>
            </a:pPr>
            <a:endParaRPr lang="en-US" b="1" dirty="0"/>
          </a:p>
          <a:p>
            <a:pPr marL="228600" indent="-228600">
              <a:lnSpc>
                <a:spcPct val="90000"/>
              </a:lnSpc>
              <a:spcAft>
                <a:spcPts val="1200"/>
              </a:spcAft>
              <a:buFont typeface="Arial" panose="020B0604020202020204" pitchFamily="34" charset="0"/>
              <a:buChar char="•"/>
            </a:pPr>
            <a:r>
              <a:rPr lang="en-US" b="1" dirty="0"/>
              <a:t>Outflank (vetted / paid)</a:t>
            </a:r>
          </a:p>
          <a:p>
            <a:pPr marL="228600" indent="-228600">
              <a:lnSpc>
                <a:spcPct val="90000"/>
              </a:lnSpc>
              <a:spcAft>
                <a:spcPts val="1200"/>
              </a:spcAft>
              <a:buFont typeface="Arial" panose="020B0604020202020204" pitchFamily="34" charset="0"/>
              <a:buChar char="•"/>
            </a:pPr>
            <a:endParaRPr lang="en-US" b="1" dirty="0"/>
          </a:p>
          <a:p>
            <a:pPr marL="228600" indent="-228600">
              <a:lnSpc>
                <a:spcPct val="90000"/>
              </a:lnSpc>
              <a:spcAft>
                <a:spcPts val="1200"/>
              </a:spcAft>
              <a:buFont typeface="Arial" panose="020B0604020202020204" pitchFamily="34" charset="0"/>
              <a:buChar char="•"/>
            </a:pPr>
            <a:r>
              <a:rPr lang="en-US" b="1" dirty="0"/>
              <a:t>Make your own shellcode generator / mutator / harness</a:t>
            </a:r>
          </a:p>
        </p:txBody>
      </p:sp>
      <p:sp>
        <p:nvSpPr>
          <p:cNvPr id="13" name="Slide Number Placeholder 3">
            <a:extLst>
              <a:ext uri="{FF2B5EF4-FFF2-40B4-BE49-F238E27FC236}">
                <a16:creationId xmlns:a16="http://schemas.microsoft.com/office/drawing/2014/main" id="{AA518A69-D668-CA34-6742-A3FB6ACD2D26}"/>
              </a:ext>
            </a:extLst>
          </p:cNvPr>
          <p:cNvSpPr>
            <a:spLocks noGrp="1"/>
          </p:cNvSpPr>
          <p:nvPr>
            <p:ph type="sldNum" sz="quarter" idx="4"/>
          </p:nvPr>
        </p:nvSpPr>
        <p:spPr>
          <a:xfrm>
            <a:off x="914400" y="6246254"/>
            <a:ext cx="631065" cy="296214"/>
          </a:xfrm>
        </p:spPr>
        <p:txBody>
          <a:bodyPr/>
          <a:lstStyle/>
          <a:p>
            <a:pPr>
              <a:spcAft>
                <a:spcPts val="600"/>
              </a:spcAft>
            </a:pPr>
            <a:fld id="{B5CEABB6-07DC-46E8-9B57-56EC44A396E5}" type="slidenum">
              <a:rPr lang="en-US" smtClean="0"/>
              <a:pPr>
                <a:spcAft>
                  <a:spcPts val="600"/>
                </a:spcAft>
              </a:pPr>
              <a:t>22</a:t>
            </a:fld>
            <a:endParaRPr lang="en-US"/>
          </a:p>
        </p:txBody>
      </p:sp>
      <p:pic>
        <p:nvPicPr>
          <p:cNvPr id="6" name="Picture 5" descr="A dna strands in space&#10;&#10;AI-generated content may be incorrect.">
            <a:extLst>
              <a:ext uri="{FF2B5EF4-FFF2-40B4-BE49-F238E27FC236}">
                <a16:creationId xmlns:a16="http://schemas.microsoft.com/office/drawing/2014/main" id="{BB8E42DD-E831-8111-9CBF-447FAA869704}"/>
              </a:ext>
            </a:extLst>
          </p:cNvPr>
          <p:cNvPicPr>
            <a:picLocks noChangeAspect="1"/>
          </p:cNvPicPr>
          <p:nvPr/>
        </p:nvPicPr>
        <p:blipFill>
          <a:blip r:embed="rId5">
            <a:extLst>
              <a:ext uri="{837473B0-CC2E-450A-ABE3-18F120FF3D39}">
                <a1611:picAttrSrcUrl xmlns:a1611="http://schemas.microsoft.com/office/drawing/2016/11/main" r:id="rId6"/>
              </a:ext>
            </a:extLst>
          </a:blip>
          <a:srcRect l="30741" r="19182" b="-1"/>
          <a:stretch/>
        </p:blipFill>
        <p:spPr>
          <a:xfrm>
            <a:off x="6076950" y="10"/>
            <a:ext cx="6115050" cy="686887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a:noFill/>
        </p:spPr>
      </p:pic>
      <p:sp>
        <p:nvSpPr>
          <p:cNvPr id="7" name="TextBox 6">
            <a:extLst>
              <a:ext uri="{FF2B5EF4-FFF2-40B4-BE49-F238E27FC236}">
                <a16:creationId xmlns:a16="http://schemas.microsoft.com/office/drawing/2014/main" id="{43618968-155A-4262-D918-3E09FBD89FD9}"/>
              </a:ext>
            </a:extLst>
          </p:cNvPr>
          <p:cNvSpPr txBox="1"/>
          <p:nvPr/>
        </p:nvSpPr>
        <p:spPr>
          <a:xfrm>
            <a:off x="914400" y="958139"/>
            <a:ext cx="5186840" cy="584775"/>
          </a:xfrm>
          <a:prstGeom prst="rect">
            <a:avLst/>
          </a:prstGeom>
          <a:noFill/>
        </p:spPr>
        <p:txBody>
          <a:bodyPr wrap="square" rtlCol="0">
            <a:spAutoFit/>
          </a:bodyPr>
          <a:lstStyle/>
          <a:p>
            <a:pPr algn="ctr"/>
            <a:r>
              <a:rPr lang="en-US" sz="3200" dirty="0"/>
              <a:t>Shellcode Protection</a:t>
            </a:r>
          </a:p>
        </p:txBody>
      </p:sp>
    </p:spTree>
    <p:extLst>
      <p:ext uri="{BB962C8B-B14F-4D97-AF65-F5344CB8AC3E}">
        <p14:creationId xmlns:p14="http://schemas.microsoft.com/office/powerpoint/2010/main" val="63554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DCB2-E463-E401-9AFC-566E973308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2270FC5-1C56-1636-FC6C-09B288A87B26}"/>
              </a:ext>
            </a:extLst>
          </p:cNvPr>
          <p:cNvSpPr txBox="1"/>
          <p:nvPr/>
        </p:nvSpPr>
        <p:spPr>
          <a:xfrm>
            <a:off x="2836164" y="304751"/>
            <a:ext cx="6519672" cy="1569660"/>
          </a:xfrm>
          <a:prstGeom prst="rect">
            <a:avLst/>
          </a:prstGeom>
          <a:noFill/>
        </p:spPr>
        <p:txBody>
          <a:bodyPr wrap="square" rtlCol="0">
            <a:spAutoFit/>
          </a:bodyPr>
          <a:lstStyle/>
          <a:p>
            <a:pPr algn="ctr"/>
            <a:r>
              <a:rPr lang="en-US" sz="3200" dirty="0">
                <a:solidFill>
                  <a:schemeClr val="bg1"/>
                </a:solidFill>
              </a:rPr>
              <a:t>Story Time: </a:t>
            </a:r>
          </a:p>
          <a:p>
            <a:pPr algn="ctr"/>
            <a:r>
              <a:rPr lang="en-US" sz="3200" dirty="0">
                <a:solidFill>
                  <a:schemeClr val="bg1"/>
                </a:solidFill>
              </a:rPr>
              <a:t>A tale of paid tools and known shellcodes</a:t>
            </a:r>
          </a:p>
        </p:txBody>
      </p:sp>
      <p:pic>
        <p:nvPicPr>
          <p:cNvPr id="3" name="Picture 2">
            <a:extLst>
              <a:ext uri="{FF2B5EF4-FFF2-40B4-BE49-F238E27FC236}">
                <a16:creationId xmlns:a16="http://schemas.microsoft.com/office/drawing/2014/main" id="{B821E3DC-63CE-9F78-7A4D-5AF0761D1503}"/>
              </a:ext>
            </a:extLst>
          </p:cNvPr>
          <p:cNvPicPr>
            <a:picLocks noChangeAspect="1"/>
          </p:cNvPicPr>
          <p:nvPr/>
        </p:nvPicPr>
        <p:blipFill>
          <a:blip r:embed="rId2"/>
          <a:stretch>
            <a:fillRect/>
          </a:stretch>
        </p:blipFill>
        <p:spPr>
          <a:xfrm>
            <a:off x="0" y="1874410"/>
            <a:ext cx="12192000" cy="4983589"/>
          </a:xfrm>
          <a:prstGeom prst="rect">
            <a:avLst/>
          </a:prstGeom>
        </p:spPr>
      </p:pic>
    </p:spTree>
    <p:extLst>
      <p:ext uri="{BB962C8B-B14F-4D97-AF65-F5344CB8AC3E}">
        <p14:creationId xmlns:p14="http://schemas.microsoft.com/office/powerpoint/2010/main" val="406213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FB01-19F6-6E20-0967-0E18B8738F90}"/>
              </a:ext>
            </a:extLst>
          </p:cNvPr>
          <p:cNvSpPr>
            <a:spLocks noGrp="1"/>
          </p:cNvSpPr>
          <p:nvPr>
            <p:ph type="title"/>
          </p:nvPr>
        </p:nvSpPr>
        <p:spPr>
          <a:xfrm>
            <a:off x="605673" y="83761"/>
            <a:ext cx="10980653" cy="426221"/>
          </a:xfrm>
        </p:spPr>
        <p:txBody>
          <a:bodyPr>
            <a:normAutofit fontScale="90000"/>
          </a:bodyPr>
          <a:lstStyle/>
          <a:p>
            <a:r>
              <a:rPr lang="en-US" dirty="0"/>
              <a:t>TEMPEST Demo Gif</a:t>
            </a:r>
          </a:p>
        </p:txBody>
      </p:sp>
      <p:pic>
        <p:nvPicPr>
          <p:cNvPr id="4" name="Picture 3">
            <a:extLst>
              <a:ext uri="{FF2B5EF4-FFF2-40B4-BE49-F238E27FC236}">
                <a16:creationId xmlns:a16="http://schemas.microsoft.com/office/drawing/2014/main" id="{8B79EFAA-BE24-1BD0-2EAA-BC859B130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730"/>
            <a:ext cx="12192000" cy="6179270"/>
          </a:xfrm>
          <a:prstGeom prst="rect">
            <a:avLst/>
          </a:prstGeom>
        </p:spPr>
      </p:pic>
    </p:spTree>
    <p:extLst>
      <p:ext uri="{BB962C8B-B14F-4D97-AF65-F5344CB8AC3E}">
        <p14:creationId xmlns:p14="http://schemas.microsoft.com/office/powerpoint/2010/main" val="160359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7B52831-0916-294C-0ACB-9774B9805D9B}"/>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51" r="18577"/>
          <a:stretch/>
        </p:blipFill>
        <p:spPr>
          <a:xfrm flipH="1">
            <a:off x="0" y="0"/>
            <a:ext cx="5181600" cy="6858000"/>
          </a:xfrm>
          <a:prstGeom prst="rect">
            <a:avLst/>
          </a:prstGeom>
        </p:spPr>
      </p:pic>
      <p:sp>
        <p:nvSpPr>
          <p:cNvPr id="7" name="Title 6">
            <a:extLst>
              <a:ext uri="{FF2B5EF4-FFF2-40B4-BE49-F238E27FC236}">
                <a16:creationId xmlns:a16="http://schemas.microsoft.com/office/drawing/2014/main" id="{E82E216E-9EE0-9D3F-D692-083F575A3D04}"/>
              </a:ext>
            </a:extLst>
          </p:cNvPr>
          <p:cNvSpPr>
            <a:spLocks noGrp="1"/>
          </p:cNvSpPr>
          <p:nvPr>
            <p:ph type="title"/>
          </p:nvPr>
        </p:nvSpPr>
        <p:spPr>
          <a:xfrm>
            <a:off x="6091515" y="374090"/>
            <a:ext cx="5057104" cy="3624984"/>
          </a:xfrm>
        </p:spPr>
        <p:txBody>
          <a:bodyPr/>
          <a:lstStyle/>
          <a:p>
            <a:r>
              <a:rPr lang="en-US" dirty="0"/>
              <a:t>Thank you</a:t>
            </a:r>
          </a:p>
        </p:txBody>
      </p:sp>
      <p:sp>
        <p:nvSpPr>
          <p:cNvPr id="10" name="Content Placeholder 9">
            <a:extLst>
              <a:ext uri="{FF2B5EF4-FFF2-40B4-BE49-F238E27FC236}">
                <a16:creationId xmlns:a16="http://schemas.microsoft.com/office/drawing/2014/main" id="{1F398FDD-E639-CF6A-B875-443655F2B31B}"/>
              </a:ext>
            </a:extLst>
          </p:cNvPr>
          <p:cNvSpPr>
            <a:spLocks noGrp="1"/>
          </p:cNvSpPr>
          <p:nvPr>
            <p:ph idx="1"/>
          </p:nvPr>
        </p:nvSpPr>
        <p:spPr>
          <a:xfrm>
            <a:off x="6091514" y="4172989"/>
            <a:ext cx="5057103" cy="2519363"/>
          </a:xfrm>
        </p:spPr>
        <p:txBody>
          <a:bodyPr/>
          <a:lstStyle/>
          <a:p>
            <a:r>
              <a:rPr lang="en-US" i="1" dirty="0"/>
              <a:t>Kirk Trychel</a:t>
            </a:r>
          </a:p>
          <a:p>
            <a:r>
              <a:rPr lang="en-US" dirty="0"/>
              <a:t>@teach2breach</a:t>
            </a:r>
          </a:p>
        </p:txBody>
      </p:sp>
      <p:pic>
        <p:nvPicPr>
          <p:cNvPr id="2" name="Picture 1">
            <a:extLst>
              <a:ext uri="{FF2B5EF4-FFF2-40B4-BE49-F238E27FC236}">
                <a16:creationId xmlns:a16="http://schemas.microsoft.com/office/drawing/2014/main" id="{138F9163-DCF4-6B7B-AC44-6FAFF042BC03}"/>
              </a:ext>
            </a:extLst>
          </p:cNvPr>
          <p:cNvPicPr>
            <a:picLocks noChangeAspect="1"/>
          </p:cNvPicPr>
          <p:nvPr/>
        </p:nvPicPr>
        <p:blipFill>
          <a:blip r:embed="rId5"/>
          <a:stretch>
            <a:fillRect/>
          </a:stretch>
        </p:blipFill>
        <p:spPr>
          <a:xfrm>
            <a:off x="6496050" y="5050794"/>
            <a:ext cx="1433116" cy="1433116"/>
          </a:xfrm>
          <a:prstGeom prst="rect">
            <a:avLst/>
          </a:prstGeom>
        </p:spPr>
      </p:pic>
    </p:spTree>
    <p:extLst>
      <p:ext uri="{BB962C8B-B14F-4D97-AF65-F5344CB8AC3E}">
        <p14:creationId xmlns:p14="http://schemas.microsoft.com/office/powerpoint/2010/main" val="769932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4F0B-A6EB-861C-1C34-CAA9BDE47858}"/>
              </a:ext>
            </a:extLst>
          </p:cNvPr>
          <p:cNvSpPr>
            <a:spLocks noGrp="1"/>
          </p:cNvSpPr>
          <p:nvPr>
            <p:ph type="title"/>
          </p:nvPr>
        </p:nvSpPr>
        <p:spPr/>
        <p:txBody>
          <a:bodyPr/>
          <a:lstStyle/>
          <a:p>
            <a:r>
              <a:rPr lang="en-US" sz="3200" dirty="0"/>
              <a:t>Workshop Overview </a:t>
            </a:r>
          </a:p>
        </p:txBody>
      </p:sp>
      <p:sp>
        <p:nvSpPr>
          <p:cNvPr id="3" name="Content Placeholder 2">
            <a:extLst>
              <a:ext uri="{FF2B5EF4-FFF2-40B4-BE49-F238E27FC236}">
                <a16:creationId xmlns:a16="http://schemas.microsoft.com/office/drawing/2014/main" id="{59F97739-E0DF-24F3-7886-013A799A52C3}"/>
              </a:ext>
            </a:extLst>
          </p:cNvPr>
          <p:cNvSpPr>
            <a:spLocks noGrp="1"/>
          </p:cNvSpPr>
          <p:nvPr>
            <p:ph sz="quarter" idx="10"/>
          </p:nvPr>
        </p:nvSpPr>
        <p:spPr/>
        <p:txBody>
          <a:bodyPr>
            <a:normAutofit/>
          </a:bodyPr>
          <a:lstStyle/>
          <a:p>
            <a:pPr marL="228600" indent="-228600">
              <a:spcBef>
                <a:spcPts val="0"/>
              </a:spcBef>
              <a:spcAft>
                <a:spcPts val="1200"/>
              </a:spcAft>
              <a:buFont typeface="Arial" panose="020B0604020202020204" pitchFamily="34" charset="0"/>
              <a:buChar char="•"/>
            </a:pPr>
            <a:r>
              <a:rPr lang="en-US" sz="2000" b="1" cap="none" dirty="0"/>
              <a:t>Overview EDR</a:t>
            </a:r>
            <a:r>
              <a:rPr lang="en-US" sz="2000" cap="none" dirty="0"/>
              <a:t>: brief discussion of endpoint protection (Defender, Falcon, Cortex, </a:t>
            </a:r>
            <a:r>
              <a:rPr lang="en-US" sz="2000" cap="none" dirty="0" err="1"/>
              <a:t>SentinelOne</a:t>
            </a:r>
            <a:r>
              <a:rPr lang="en-US" sz="2000" cap="none" dirty="0"/>
              <a:t>, </a:t>
            </a:r>
            <a:r>
              <a:rPr lang="en-US" sz="2000" cap="none" dirty="0" err="1"/>
              <a:t>etc</a:t>
            </a:r>
            <a:r>
              <a:rPr lang="en-US" sz="2000" cap="none" dirty="0"/>
              <a:t>…)</a:t>
            </a:r>
            <a:endParaRPr lang="en-US" sz="2000" cap="none" dirty="0">
              <a:cs typeface="Calibri"/>
            </a:endParaRPr>
          </a:p>
          <a:p>
            <a:pPr marL="228600" indent="-228600">
              <a:spcBef>
                <a:spcPts val="0"/>
              </a:spcBef>
              <a:spcAft>
                <a:spcPts val="1200"/>
              </a:spcAft>
              <a:buFont typeface="Arial" panose="020B0604020202020204" pitchFamily="34" charset="0"/>
              <a:buChar char="•"/>
            </a:pPr>
            <a:r>
              <a:rPr lang="en-US" sz="2000" b="1" cap="none" dirty="0"/>
              <a:t>Malware Overview</a:t>
            </a:r>
            <a:r>
              <a:rPr lang="en-US" sz="2000" cap="none" dirty="0"/>
              <a:t>: What is Malware? </a:t>
            </a:r>
            <a:r>
              <a:rPr lang="en-US" dirty="0"/>
              <a:t>What are the main components?</a:t>
            </a:r>
          </a:p>
          <a:p>
            <a:pPr marL="228600" indent="-228600">
              <a:spcBef>
                <a:spcPts val="0"/>
              </a:spcBef>
              <a:spcAft>
                <a:spcPts val="1200"/>
              </a:spcAft>
              <a:buFont typeface="Arial" panose="020B0604020202020204" pitchFamily="34" charset="0"/>
              <a:buChar char="•"/>
            </a:pPr>
            <a:r>
              <a:rPr lang="en-US" b="1" dirty="0"/>
              <a:t>Windows </a:t>
            </a:r>
            <a:r>
              <a:rPr lang="en-US" sz="2000" b="1" cap="none" dirty="0"/>
              <a:t>Internals</a:t>
            </a:r>
            <a:r>
              <a:rPr lang="en-US" dirty="0"/>
              <a:t>: Accessing native windows functions</a:t>
            </a:r>
          </a:p>
          <a:p>
            <a:r>
              <a:rPr lang="en-US" sz="2000" b="1" cap="none" dirty="0"/>
              <a:t>Advanced Concealment</a:t>
            </a:r>
            <a:r>
              <a:rPr lang="en-US" sz="2000" cap="none" dirty="0"/>
              <a:t>: Dynamic API Resolution</a:t>
            </a:r>
          </a:p>
          <a:p>
            <a:pPr marL="228600" indent="-228600">
              <a:spcBef>
                <a:spcPts val="0"/>
              </a:spcBef>
              <a:spcAft>
                <a:spcPts val="1200"/>
              </a:spcAft>
              <a:buFont typeface="Arial" panose="020B0604020202020204" pitchFamily="34" charset="0"/>
              <a:buChar char="•"/>
            </a:pPr>
            <a:r>
              <a:rPr lang="en-US" sz="2000" b="1" cap="none" dirty="0"/>
              <a:t>Bypass EDR Hooks</a:t>
            </a:r>
            <a:r>
              <a:rPr lang="en-US" sz="2000" cap="none" dirty="0"/>
              <a:t>: </a:t>
            </a:r>
            <a:r>
              <a:rPr lang="en-US" sz="2000" cap="none" dirty="0" err="1">
                <a:ea typeface="+mn-lt"/>
                <a:cs typeface="+mn-lt"/>
              </a:rPr>
              <a:t>Syscalls</a:t>
            </a:r>
            <a:r>
              <a:rPr lang="en-US" sz="2000" cap="none" dirty="0">
                <a:ea typeface="+mn-lt"/>
                <a:cs typeface="+mn-lt"/>
              </a:rPr>
              <a:t>, Unhooking</a:t>
            </a:r>
            <a:endParaRPr lang="en-US" sz="2000" cap="none" dirty="0">
              <a:cs typeface="Calibri" panose="020F0502020204030204"/>
            </a:endParaRPr>
          </a:p>
          <a:p>
            <a:pPr marL="228600" indent="-228600">
              <a:spcBef>
                <a:spcPts val="0"/>
              </a:spcBef>
              <a:spcAft>
                <a:spcPts val="1200"/>
              </a:spcAft>
              <a:buFont typeface="Arial" panose="020B0604020202020204" pitchFamily="34" charset="0"/>
              <a:buChar char="•"/>
            </a:pPr>
            <a:r>
              <a:rPr lang="en-US" sz="2000" b="1" cap="none" dirty="0"/>
              <a:t>Process Injections</a:t>
            </a:r>
            <a:r>
              <a:rPr lang="en-US" sz="2000" cap="none" dirty="0"/>
              <a:t>: Injecting shellcode </a:t>
            </a:r>
            <a:r>
              <a:rPr lang="en-US" dirty="0"/>
              <a:t>for evasion</a:t>
            </a:r>
          </a:p>
          <a:p>
            <a:pPr marL="228600" indent="-228600">
              <a:spcBef>
                <a:spcPts val="0"/>
              </a:spcBef>
              <a:spcAft>
                <a:spcPts val="1200"/>
              </a:spcAft>
              <a:buFont typeface="Arial" panose="020B0604020202020204" pitchFamily="34" charset="0"/>
              <a:buChar char="•"/>
            </a:pPr>
            <a:r>
              <a:rPr lang="en-US" b="1" dirty="0">
                <a:cs typeface="Calibri"/>
              </a:rPr>
              <a:t>Shellcode &amp; Malware Protection</a:t>
            </a:r>
            <a:r>
              <a:rPr lang="en-US" dirty="0">
                <a:cs typeface="Calibri"/>
              </a:rPr>
              <a:t>:</a:t>
            </a:r>
            <a:r>
              <a:rPr lang="en-US" b="1" dirty="0">
                <a:cs typeface="Calibri"/>
              </a:rPr>
              <a:t> </a:t>
            </a:r>
            <a:r>
              <a:rPr lang="en-US" dirty="0">
                <a:cs typeface="Calibri"/>
              </a:rPr>
              <a:t>Protect your tooling</a:t>
            </a:r>
          </a:p>
          <a:p>
            <a:pPr marL="228600" indent="-228600">
              <a:spcBef>
                <a:spcPts val="0"/>
              </a:spcBef>
              <a:spcAft>
                <a:spcPts val="1200"/>
              </a:spcAft>
              <a:buFont typeface="Arial" panose="020B0604020202020204" pitchFamily="34" charset="0"/>
              <a:buChar char="•"/>
            </a:pPr>
            <a:r>
              <a:rPr lang="en-US" b="1" dirty="0">
                <a:cs typeface="Calibri"/>
              </a:rPr>
              <a:t>Final Payload (lab activity)</a:t>
            </a:r>
            <a:r>
              <a:rPr lang="en-US" dirty="0">
                <a:cs typeface="Calibri"/>
              </a:rPr>
              <a:t>: Establishing command &amp; control</a:t>
            </a:r>
          </a:p>
          <a:p>
            <a:pPr marL="0" indent="0">
              <a:spcBef>
                <a:spcPts val="0"/>
              </a:spcBef>
              <a:spcAft>
                <a:spcPts val="1200"/>
              </a:spcAft>
              <a:buNone/>
            </a:pPr>
            <a:endParaRPr lang="en-US" sz="2000" b="1" cap="none" dirty="0">
              <a:cs typeface="Calibri"/>
            </a:endParaRPr>
          </a:p>
        </p:txBody>
      </p:sp>
      <p:sp>
        <p:nvSpPr>
          <p:cNvPr id="4" name="Slide Number Placeholder 3">
            <a:extLst>
              <a:ext uri="{FF2B5EF4-FFF2-40B4-BE49-F238E27FC236}">
                <a16:creationId xmlns:a16="http://schemas.microsoft.com/office/drawing/2014/main" id="{6FE0D061-7327-A55C-AF6A-A95C24DD8B72}"/>
              </a:ext>
            </a:extLst>
          </p:cNvPr>
          <p:cNvSpPr>
            <a:spLocks noGrp="1"/>
          </p:cNvSpPr>
          <p:nvPr>
            <p:ph type="sldNum" sz="quarter" idx="4"/>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41200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586-3F7C-3202-E4F4-1F65B9A7D428}"/>
              </a:ext>
            </a:extLst>
          </p:cNvPr>
          <p:cNvSpPr>
            <a:spLocks noGrp="1"/>
          </p:cNvSpPr>
          <p:nvPr>
            <p:ph type="title"/>
          </p:nvPr>
        </p:nvSpPr>
        <p:spPr>
          <a:xfrm>
            <a:off x="914398" y="365125"/>
            <a:ext cx="10439401" cy="1617017"/>
          </a:xfrm>
        </p:spPr>
        <p:txBody>
          <a:bodyPr anchor="ctr">
            <a:normAutofit/>
          </a:bodyPr>
          <a:lstStyle/>
          <a:p>
            <a:r>
              <a:rPr lang="en-US" dirty="0"/>
              <a:t>Endpoint Detection &amp; Response</a:t>
            </a:r>
          </a:p>
        </p:txBody>
      </p:sp>
      <p:sp>
        <p:nvSpPr>
          <p:cNvPr id="4" name="Content Placeholder 3">
            <a:extLst>
              <a:ext uri="{FF2B5EF4-FFF2-40B4-BE49-F238E27FC236}">
                <a16:creationId xmlns:a16="http://schemas.microsoft.com/office/drawing/2014/main" id="{2CFADA2D-CE7A-511E-45B9-EAF4FA520E34}"/>
              </a:ext>
            </a:extLst>
          </p:cNvPr>
          <p:cNvSpPr>
            <a:spLocks noGrp="1"/>
          </p:cNvSpPr>
          <p:nvPr>
            <p:ph sz="quarter" idx="10"/>
          </p:nvPr>
        </p:nvSpPr>
        <p:spPr>
          <a:xfrm>
            <a:off x="914399" y="2022250"/>
            <a:ext cx="3310129" cy="3747180"/>
          </a:xfrm>
        </p:spPr>
        <p:txBody>
          <a:bodyPr>
            <a:normAutofit fontScale="92500" lnSpcReduction="20000"/>
          </a:bodyPr>
          <a:lstStyle/>
          <a:p>
            <a:r>
              <a:rPr lang="en-US" sz="1700" b="1" noProof="1"/>
              <a:t>EDR vs Anti-virus </a:t>
            </a:r>
          </a:p>
          <a:p>
            <a:pPr lvl="1"/>
            <a:r>
              <a:rPr lang="en-US" sz="1700" noProof="1"/>
              <a:t>Static vs heuristic detection</a:t>
            </a:r>
          </a:p>
          <a:p>
            <a:pPr lvl="1"/>
            <a:r>
              <a:rPr lang="en-US" sz="1700" noProof="1"/>
              <a:t>Limitations of each</a:t>
            </a:r>
          </a:p>
          <a:p>
            <a:r>
              <a:rPr lang="en-US" sz="1700" b="1" noProof="1"/>
              <a:t>EDR vs MDR</a:t>
            </a:r>
          </a:p>
          <a:p>
            <a:pPr lvl="1"/>
            <a:r>
              <a:rPr lang="en-US" sz="1700" noProof="1"/>
              <a:t>Falcon vs OverWatch</a:t>
            </a:r>
          </a:p>
          <a:p>
            <a:pPr lvl="1"/>
            <a:r>
              <a:rPr lang="en-US" sz="1700" noProof="1"/>
              <a:t>RedCanary</a:t>
            </a:r>
          </a:p>
          <a:p>
            <a:r>
              <a:rPr lang="en-US" sz="1700" b="1" noProof="1"/>
              <a:t>EDR techniques</a:t>
            </a:r>
          </a:p>
          <a:p>
            <a:pPr lvl="1"/>
            <a:r>
              <a:rPr lang="en-US" sz="1700" noProof="1"/>
              <a:t>(limited) static analysis</a:t>
            </a:r>
          </a:p>
          <a:p>
            <a:pPr lvl="1"/>
            <a:r>
              <a:rPr lang="en-US" sz="1700" noProof="1"/>
              <a:t>API hooking</a:t>
            </a:r>
          </a:p>
          <a:p>
            <a:pPr lvl="1"/>
            <a:r>
              <a:rPr lang="en-US" sz="1700" noProof="1"/>
              <a:t>Memory scanning</a:t>
            </a:r>
          </a:p>
          <a:p>
            <a:pPr lvl="1"/>
            <a:r>
              <a:rPr lang="en-US" sz="1700" noProof="1"/>
              <a:t>Shellcode Detection</a:t>
            </a:r>
          </a:p>
        </p:txBody>
      </p:sp>
      <p:pic>
        <p:nvPicPr>
          <p:cNvPr id="1028" name="Picture 4" descr="The 11 Best Endpoint Security Solutions Of 2024, Tested &amp; Reviewed">
            <a:extLst>
              <a:ext uri="{FF2B5EF4-FFF2-40B4-BE49-F238E27FC236}">
                <a16:creationId xmlns:a16="http://schemas.microsoft.com/office/drawing/2014/main" id="{A3C74C05-7733-BC0E-6EDD-F172F1A46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1" r="2" b="2"/>
          <a:stretch/>
        </p:blipFill>
        <p:spPr bwMode="auto">
          <a:xfrm>
            <a:off x="4602310" y="2018120"/>
            <a:ext cx="6751489" cy="374718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D4FFC83-A1E8-FCEA-2C47-38C5ADAEA1CA}"/>
              </a:ext>
            </a:extLst>
          </p:cNvPr>
          <p:cNvSpPr>
            <a:spLocks noGrp="1"/>
          </p:cNvSpPr>
          <p:nvPr>
            <p:ph type="sldNum" sz="quarter" idx="4"/>
          </p:nvPr>
        </p:nvSpPr>
        <p:spPr>
          <a:xfrm>
            <a:off x="914400" y="6246254"/>
            <a:ext cx="631065" cy="296214"/>
          </a:xfrm>
        </p:spPr>
        <p:txBody>
          <a:bodyPr anchor="ctr">
            <a:normAutofit/>
          </a:bodyPr>
          <a:lstStyle/>
          <a:p>
            <a:pPr>
              <a:spcAft>
                <a:spcPts val="600"/>
              </a:spcAft>
            </a:pPr>
            <a:fld id="{B5CEABB6-07DC-46E8-9B57-56EC44A396E5}" type="slidenum">
              <a:rPr lang="en-US" smtClean="0"/>
              <a:pPr>
                <a:spcAft>
                  <a:spcPts val="600"/>
                </a:spcAft>
              </a:pPr>
              <a:t>4</a:t>
            </a:fld>
            <a:endParaRPr lang="en-US"/>
          </a:p>
        </p:txBody>
      </p:sp>
    </p:spTree>
    <p:extLst>
      <p:ext uri="{BB962C8B-B14F-4D97-AF65-F5344CB8AC3E}">
        <p14:creationId xmlns:p14="http://schemas.microsoft.com/office/powerpoint/2010/main" val="43040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D5E697-2A1F-19DE-237D-ABE86EEDE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3E70A-324B-2250-AC69-F10674967B43}"/>
              </a:ext>
            </a:extLst>
          </p:cNvPr>
          <p:cNvSpPr>
            <a:spLocks noGrp="1"/>
          </p:cNvSpPr>
          <p:nvPr>
            <p:ph type="title"/>
          </p:nvPr>
        </p:nvSpPr>
        <p:spPr>
          <a:xfrm>
            <a:off x="914398" y="365125"/>
            <a:ext cx="10439401" cy="1617017"/>
          </a:xfrm>
        </p:spPr>
        <p:txBody>
          <a:bodyPr/>
          <a:lstStyle/>
          <a:p>
            <a:r>
              <a:rPr lang="en-US" dirty="0">
                <a:solidFill>
                  <a:schemeClr val="bg1"/>
                </a:solidFill>
              </a:rPr>
              <a:t>Malware overview – </a:t>
            </a:r>
            <a:r>
              <a:rPr lang="en-US" dirty="0">
                <a:solidFill>
                  <a:srgbClr val="C00000"/>
                </a:solidFill>
              </a:rPr>
              <a:t>Mal</a:t>
            </a:r>
            <a:r>
              <a:rPr lang="en-US" dirty="0">
                <a:solidFill>
                  <a:schemeClr val="bg1"/>
                </a:solidFill>
              </a:rPr>
              <a:t>icious Soft</a:t>
            </a:r>
            <a:r>
              <a:rPr lang="en-US" dirty="0">
                <a:solidFill>
                  <a:srgbClr val="C00000"/>
                </a:solidFill>
              </a:rPr>
              <a:t>ware</a:t>
            </a:r>
          </a:p>
        </p:txBody>
      </p:sp>
      <p:sp>
        <p:nvSpPr>
          <p:cNvPr id="4" name="Content Placeholder 3">
            <a:extLst>
              <a:ext uri="{FF2B5EF4-FFF2-40B4-BE49-F238E27FC236}">
                <a16:creationId xmlns:a16="http://schemas.microsoft.com/office/drawing/2014/main" id="{E2B91341-3E37-6931-E41F-04248F2F9C2C}"/>
              </a:ext>
            </a:extLst>
          </p:cNvPr>
          <p:cNvSpPr>
            <a:spLocks noGrp="1"/>
          </p:cNvSpPr>
          <p:nvPr>
            <p:ph sz="quarter" idx="11"/>
          </p:nvPr>
        </p:nvSpPr>
        <p:spPr>
          <a:xfrm>
            <a:off x="914398" y="1732369"/>
            <a:ext cx="10680972" cy="4760505"/>
          </a:xfrm>
        </p:spPr>
        <p:txBody>
          <a:bodyPr>
            <a:normAutofit fontScale="92500" lnSpcReduction="10000"/>
          </a:bodyPr>
          <a:lstStyle/>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Communications Channel(s)</a:t>
            </a:r>
            <a:r>
              <a:rPr lang="en-US" sz="1800" b="1" i="0" dirty="0">
                <a:solidFill>
                  <a:schemeClr val="bg1"/>
                </a:solidFill>
                <a:effectLst/>
                <a:latin typeface="inherit"/>
              </a:rPr>
              <a:t> </a:t>
            </a:r>
            <a:r>
              <a:rPr lang="en-US" sz="1800" b="0" i="0" dirty="0">
                <a:solidFill>
                  <a:schemeClr val="bg1"/>
                </a:solidFill>
                <a:effectLst/>
                <a:latin typeface="inherit"/>
              </a:rPr>
              <a:t>– HTTP(S), WEBSOCKETS, SSH, DNS, ICMP, </a:t>
            </a:r>
            <a:r>
              <a:rPr lang="en-US" sz="1800" b="0" i="0" dirty="0" err="1">
                <a:solidFill>
                  <a:schemeClr val="bg1"/>
                </a:solidFill>
                <a:effectLst/>
                <a:latin typeface="inherit"/>
              </a:rPr>
              <a:t>etc</a:t>
            </a:r>
            <a:r>
              <a:rPr lang="en-US" sz="1800" b="0" i="0" dirty="0">
                <a:solidFill>
                  <a:schemeClr val="bg1"/>
                </a:solidFill>
                <a:effectLst/>
                <a:latin typeface="inherit"/>
              </a:rPr>
              <a:t>… </a:t>
            </a:r>
          </a:p>
          <a:p>
            <a:pPr lvl="1" fontAlgn="base">
              <a:spcBef>
                <a:spcPts val="300"/>
              </a:spcBef>
              <a:spcAft>
                <a:spcPts val="300"/>
              </a:spcAft>
            </a:pPr>
            <a:r>
              <a:rPr lang="en-US" sz="1600" b="0" i="0" dirty="0">
                <a:solidFill>
                  <a:schemeClr val="bg1"/>
                </a:solidFill>
                <a:effectLst/>
                <a:latin typeface="inherit"/>
              </a:rPr>
              <a:t>Sends data to an attacker-controlled server (the c2 server)</a:t>
            </a:r>
          </a:p>
          <a:p>
            <a:pPr lvl="1" fontAlgn="base">
              <a:spcBef>
                <a:spcPts val="300"/>
              </a:spcBef>
              <a:spcAft>
                <a:spcPts val="300"/>
              </a:spcAft>
            </a:pPr>
            <a:r>
              <a:rPr lang="en-US" sz="1600" dirty="0">
                <a:solidFill>
                  <a:schemeClr val="bg1"/>
                </a:solidFill>
                <a:latin typeface="inherit"/>
              </a:rPr>
              <a:t>Retrieves tasks stored on the server (operator instructions)</a:t>
            </a:r>
          </a:p>
          <a:p>
            <a:pPr fontAlgn="base">
              <a:spcBef>
                <a:spcPts val="300"/>
              </a:spcBef>
              <a:spcAft>
                <a:spcPts val="300"/>
              </a:spcAft>
            </a:pPr>
            <a:r>
              <a:rPr lang="en-US" sz="1800" dirty="0">
                <a:solidFill>
                  <a:srgbClr val="FF0000"/>
                </a:solidFill>
                <a:latin typeface="inherit"/>
              </a:rPr>
              <a:t>Tasks Execution </a:t>
            </a:r>
            <a:r>
              <a:rPr lang="en-US" sz="1800" dirty="0">
                <a:solidFill>
                  <a:schemeClr val="bg1"/>
                </a:solidFill>
                <a:latin typeface="inherit"/>
              </a:rPr>
              <a:t>– </a:t>
            </a:r>
            <a:r>
              <a:rPr lang="en-US" sz="1600" b="0" i="0" dirty="0">
                <a:solidFill>
                  <a:schemeClr val="bg1"/>
                </a:solidFill>
                <a:effectLst/>
                <a:latin typeface="inherit"/>
              </a:rPr>
              <a:t>Performs post-exploitation actions on the compromised system</a:t>
            </a:r>
          </a:p>
          <a:p>
            <a:pPr lvl="1" fontAlgn="base">
              <a:spcBef>
                <a:spcPts val="300"/>
              </a:spcBef>
              <a:spcAft>
                <a:spcPts val="300"/>
              </a:spcAft>
            </a:pPr>
            <a:r>
              <a:rPr lang="en-US" sz="1600" b="0" i="0" dirty="0">
                <a:solidFill>
                  <a:schemeClr val="bg1"/>
                </a:solidFill>
                <a:effectLst/>
                <a:latin typeface="inherit"/>
              </a:rPr>
              <a:t>Enumeration &amp; recon</a:t>
            </a:r>
          </a:p>
          <a:p>
            <a:pPr lvl="1" fontAlgn="base">
              <a:spcBef>
                <a:spcPts val="300"/>
              </a:spcBef>
              <a:spcAft>
                <a:spcPts val="300"/>
              </a:spcAft>
            </a:pPr>
            <a:r>
              <a:rPr lang="en-US" sz="1600" dirty="0">
                <a:solidFill>
                  <a:schemeClr val="bg1"/>
                </a:solidFill>
                <a:latin typeface="inherit"/>
              </a:rPr>
              <a:t>Credential Harvesting</a:t>
            </a:r>
          </a:p>
          <a:p>
            <a:pPr lvl="1" fontAlgn="base">
              <a:spcBef>
                <a:spcPts val="300"/>
              </a:spcBef>
              <a:spcAft>
                <a:spcPts val="300"/>
              </a:spcAft>
            </a:pPr>
            <a:r>
              <a:rPr lang="en-US" sz="1600" dirty="0">
                <a:solidFill>
                  <a:schemeClr val="bg1"/>
                </a:solidFill>
                <a:latin typeface="inherit"/>
              </a:rPr>
              <a:t>Lateral Movement</a:t>
            </a:r>
          </a:p>
          <a:p>
            <a:pPr fontAlgn="base">
              <a:spcBef>
                <a:spcPts val="300"/>
              </a:spcBef>
              <a:spcAft>
                <a:spcPts val="300"/>
              </a:spcAft>
            </a:pPr>
            <a:r>
              <a:rPr lang="en-US" sz="1800" dirty="0">
                <a:solidFill>
                  <a:srgbClr val="FF0000"/>
                </a:solidFill>
                <a:latin typeface="inherit"/>
              </a:rPr>
              <a:t>Dynamic Code Loading </a:t>
            </a:r>
            <a:r>
              <a:rPr lang="en-US" sz="1800" dirty="0">
                <a:solidFill>
                  <a:schemeClr val="bg1"/>
                </a:solidFill>
                <a:latin typeface="inherit"/>
              </a:rPr>
              <a:t>– Execute additional code at runtime</a:t>
            </a:r>
          </a:p>
          <a:p>
            <a:pPr lvl="1" fontAlgn="base">
              <a:spcBef>
                <a:spcPts val="300"/>
              </a:spcBef>
              <a:spcAft>
                <a:spcPts val="300"/>
              </a:spcAft>
            </a:pPr>
            <a:r>
              <a:rPr lang="en-US" sz="1600" b="0" i="0" dirty="0">
                <a:solidFill>
                  <a:schemeClr val="bg1"/>
                </a:solidFill>
                <a:effectLst/>
                <a:latin typeface="inherit"/>
              </a:rPr>
              <a:t>Execute-Assembly</a:t>
            </a:r>
          </a:p>
          <a:p>
            <a:pPr lvl="1" fontAlgn="base">
              <a:spcBef>
                <a:spcPts val="300"/>
              </a:spcBef>
              <a:spcAft>
                <a:spcPts val="300"/>
              </a:spcAft>
            </a:pPr>
            <a:r>
              <a:rPr lang="en-US" sz="1600" dirty="0">
                <a:solidFill>
                  <a:schemeClr val="bg1"/>
                </a:solidFill>
                <a:latin typeface="inherit"/>
              </a:rPr>
              <a:t>DLL loading</a:t>
            </a:r>
          </a:p>
          <a:p>
            <a:pPr lvl="1" fontAlgn="base">
              <a:spcBef>
                <a:spcPts val="300"/>
              </a:spcBef>
              <a:spcAft>
                <a:spcPts val="300"/>
              </a:spcAft>
            </a:pPr>
            <a:r>
              <a:rPr lang="en-US" sz="1600" b="0" i="0" dirty="0">
                <a:solidFill>
                  <a:schemeClr val="bg1"/>
                </a:solidFill>
                <a:effectLst/>
                <a:latin typeface="inherit"/>
              </a:rPr>
              <a:t>Object File Loading (BOF / COFF loaders)</a:t>
            </a:r>
          </a:p>
          <a:p>
            <a:pPr lvl="1" fontAlgn="base">
              <a:spcBef>
                <a:spcPts val="300"/>
              </a:spcBef>
              <a:spcAft>
                <a:spcPts val="300"/>
              </a:spcAft>
            </a:pPr>
            <a:r>
              <a:rPr lang="en-US" sz="1600" dirty="0">
                <a:solidFill>
                  <a:schemeClr val="bg1"/>
                </a:solidFill>
                <a:latin typeface="inherit"/>
              </a:rPr>
              <a:t>Process (shellcode) injection</a:t>
            </a:r>
          </a:p>
          <a:p>
            <a:pPr fontAlgn="base">
              <a:spcBef>
                <a:spcPts val="300"/>
              </a:spcBef>
              <a:spcAft>
                <a:spcPts val="300"/>
              </a:spcAft>
            </a:pPr>
            <a:r>
              <a:rPr lang="en-US" sz="1800" b="0" i="0" dirty="0">
                <a:solidFill>
                  <a:srgbClr val="FF0000"/>
                </a:solidFill>
                <a:effectLst/>
                <a:latin typeface="inherit"/>
              </a:rPr>
              <a:t>Evasion Techniques </a:t>
            </a:r>
            <a:r>
              <a:rPr lang="en-US" sz="1800" b="0" i="0" dirty="0">
                <a:solidFill>
                  <a:schemeClr val="bg1"/>
                </a:solidFill>
                <a:effectLst/>
                <a:latin typeface="inherit"/>
              </a:rPr>
              <a:t>– Hide actions or blend-in</a:t>
            </a:r>
          </a:p>
          <a:p>
            <a:pPr lvl="1" fontAlgn="base">
              <a:spcBef>
                <a:spcPts val="300"/>
              </a:spcBef>
              <a:spcAft>
                <a:spcPts val="300"/>
              </a:spcAft>
            </a:pPr>
            <a:r>
              <a:rPr lang="en-US" sz="1600" dirty="0">
                <a:solidFill>
                  <a:schemeClr val="bg1"/>
                </a:solidFill>
                <a:latin typeface="inherit"/>
              </a:rPr>
              <a:t>API unhooking</a:t>
            </a:r>
          </a:p>
          <a:p>
            <a:pPr lvl="1" fontAlgn="base">
              <a:spcBef>
                <a:spcPts val="300"/>
              </a:spcBef>
              <a:spcAft>
                <a:spcPts val="300"/>
              </a:spcAft>
            </a:pPr>
            <a:r>
              <a:rPr lang="en-US" sz="1600" b="0" i="0" dirty="0">
                <a:solidFill>
                  <a:schemeClr val="bg1"/>
                </a:solidFill>
                <a:effectLst/>
                <a:latin typeface="inherit"/>
              </a:rPr>
              <a:t>NT APIs / </a:t>
            </a:r>
            <a:r>
              <a:rPr lang="en-US" sz="1600" b="0" i="0" dirty="0" err="1">
                <a:solidFill>
                  <a:schemeClr val="bg1"/>
                </a:solidFill>
                <a:effectLst/>
                <a:latin typeface="inherit"/>
              </a:rPr>
              <a:t>Syscalls</a:t>
            </a:r>
            <a:endParaRPr lang="en-US" sz="1600" b="0" i="0" dirty="0">
              <a:solidFill>
                <a:schemeClr val="bg1"/>
              </a:solidFill>
              <a:effectLst/>
              <a:latin typeface="inherit"/>
            </a:endParaRPr>
          </a:p>
          <a:p>
            <a:pPr lvl="1" fontAlgn="base">
              <a:spcBef>
                <a:spcPts val="300"/>
              </a:spcBef>
              <a:spcAft>
                <a:spcPts val="300"/>
              </a:spcAft>
            </a:pPr>
            <a:r>
              <a:rPr lang="en-US" sz="1600" dirty="0">
                <a:solidFill>
                  <a:schemeClr val="bg1"/>
                </a:solidFill>
                <a:latin typeface="inherit"/>
              </a:rPr>
              <a:t>Novel techniques for system tasks</a:t>
            </a:r>
          </a:p>
          <a:p>
            <a:pPr lvl="1" fontAlgn="base">
              <a:spcBef>
                <a:spcPts val="300"/>
              </a:spcBef>
              <a:spcAft>
                <a:spcPts val="300"/>
              </a:spcAft>
            </a:pPr>
            <a:r>
              <a:rPr lang="en-US" sz="1600" b="0" i="0" dirty="0">
                <a:solidFill>
                  <a:schemeClr val="bg1"/>
                </a:solidFill>
                <a:effectLst/>
                <a:latin typeface="inherit"/>
              </a:rPr>
              <a:t>Blend-in with other applications / services</a:t>
            </a:r>
          </a:p>
          <a:p>
            <a:pPr lvl="1" fontAlgn="base">
              <a:spcBef>
                <a:spcPts val="300"/>
              </a:spcBef>
              <a:spcAft>
                <a:spcPts val="300"/>
              </a:spcAft>
            </a:pPr>
            <a:endParaRPr lang="en-US" sz="1600" dirty="0">
              <a:solidFill>
                <a:schemeClr val="bg1"/>
              </a:solidFill>
              <a:latin typeface="inherit"/>
            </a:endParaRPr>
          </a:p>
        </p:txBody>
      </p:sp>
      <p:sp>
        <p:nvSpPr>
          <p:cNvPr id="5" name="Slide Number Placeholder 4">
            <a:extLst>
              <a:ext uri="{FF2B5EF4-FFF2-40B4-BE49-F238E27FC236}">
                <a16:creationId xmlns:a16="http://schemas.microsoft.com/office/drawing/2014/main" id="{E08DAA8F-93FE-64FA-5BF6-8F9FF5E800B6}"/>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5</a:t>
            </a:fld>
            <a:endParaRPr lang="en-US" dirty="0"/>
          </a:p>
        </p:txBody>
      </p:sp>
      <p:pic>
        <p:nvPicPr>
          <p:cNvPr id="9" name="Picture 8" descr="A computer monitor with a devil face&#10;&#10;AI-generated content may be incorrect.">
            <a:extLst>
              <a:ext uri="{FF2B5EF4-FFF2-40B4-BE49-F238E27FC236}">
                <a16:creationId xmlns:a16="http://schemas.microsoft.com/office/drawing/2014/main" id="{C0ED3399-9CD6-45B6-FCD4-47C4957AE5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28840" y="3894840"/>
            <a:ext cx="2963159" cy="2963159"/>
          </a:xfrm>
          <a:prstGeom prst="rect">
            <a:avLst/>
          </a:prstGeom>
        </p:spPr>
      </p:pic>
    </p:spTree>
    <p:extLst>
      <p:ext uri="{BB962C8B-B14F-4D97-AF65-F5344CB8AC3E}">
        <p14:creationId xmlns:p14="http://schemas.microsoft.com/office/powerpoint/2010/main" val="35369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B0AE-5ADD-1975-6BDD-38608925072A}"/>
              </a:ext>
            </a:extLst>
          </p:cNvPr>
          <p:cNvSpPr>
            <a:spLocks noGrp="1"/>
          </p:cNvSpPr>
          <p:nvPr>
            <p:ph type="title"/>
          </p:nvPr>
        </p:nvSpPr>
        <p:spPr>
          <a:xfrm>
            <a:off x="914398" y="365125"/>
            <a:ext cx="10439401" cy="1617017"/>
          </a:xfrm>
        </p:spPr>
        <p:txBody>
          <a:bodyPr/>
          <a:lstStyle/>
          <a:p>
            <a:r>
              <a:rPr lang="en-US" dirty="0">
                <a:solidFill>
                  <a:schemeClr val="bg1"/>
                </a:solidFill>
              </a:rPr>
              <a:t>Malware overview – Delivery Components </a:t>
            </a:r>
          </a:p>
        </p:txBody>
      </p:sp>
      <p:sp>
        <p:nvSpPr>
          <p:cNvPr id="4" name="Content Placeholder 3">
            <a:extLst>
              <a:ext uri="{FF2B5EF4-FFF2-40B4-BE49-F238E27FC236}">
                <a16:creationId xmlns:a16="http://schemas.microsoft.com/office/drawing/2014/main" id="{701C2F4A-ABC8-39B2-B7BB-36C02B7A4540}"/>
              </a:ext>
            </a:extLst>
          </p:cNvPr>
          <p:cNvSpPr>
            <a:spLocks noGrp="1"/>
          </p:cNvSpPr>
          <p:nvPr>
            <p:ph sz="quarter" idx="11"/>
          </p:nvPr>
        </p:nvSpPr>
        <p:spPr>
          <a:xfrm>
            <a:off x="914398" y="1732369"/>
            <a:ext cx="10680972" cy="4760505"/>
          </a:xfrm>
        </p:spPr>
        <p:txBody>
          <a:bodyPr>
            <a:normAutofit lnSpcReduction="10000"/>
          </a:bodyPr>
          <a:lstStyle/>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Dropper / stager</a:t>
            </a:r>
            <a:r>
              <a:rPr lang="en-US" sz="1800" b="0" i="0" dirty="0">
                <a:solidFill>
                  <a:srgbClr val="FF0000"/>
                </a:solidFill>
                <a:effectLst/>
                <a:latin typeface="inherit"/>
              </a:rPr>
              <a:t> </a:t>
            </a:r>
            <a:r>
              <a:rPr lang="en-US" sz="1800" b="0" i="0" dirty="0">
                <a:solidFill>
                  <a:schemeClr val="bg1"/>
                </a:solidFill>
                <a:effectLst/>
                <a:latin typeface="inherit"/>
              </a:rPr>
              <a:t>- deploys a next-stage malware, or in other words, just retrieves self-contained malware sample from elsewhere (typically from Internet, aka URL-stager) and then runs it either in memory or after saving to filesystem.</a:t>
            </a:r>
          </a:p>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Loader / injector</a:t>
            </a:r>
            <a:r>
              <a:rPr lang="en-US" sz="1800" b="0" i="0" dirty="0">
                <a:solidFill>
                  <a:srgbClr val="FF0000"/>
                </a:solidFill>
                <a:effectLst/>
                <a:latin typeface="inherit"/>
              </a:rPr>
              <a:t> </a:t>
            </a:r>
            <a:r>
              <a:rPr lang="en-US" sz="1800" b="0" i="0" dirty="0">
                <a:solidFill>
                  <a:schemeClr val="bg1"/>
                </a:solidFill>
                <a:effectLst/>
                <a:latin typeface="inherit"/>
              </a:rPr>
              <a:t>- (</a:t>
            </a:r>
            <a:r>
              <a:rPr lang="en-US" sz="1800" b="0" i="0" dirty="0" err="1">
                <a:solidFill>
                  <a:schemeClr val="bg1"/>
                </a:solidFill>
                <a:effectLst/>
                <a:latin typeface="inherit"/>
                <a:hlinkClick r:id="rId3" tooltip="sRDI&#10;&#10;(https://github.com/monoxgas/sRDI)">
                  <a:extLst>
                    <a:ext uri="{A12FA001-AC4F-418D-AE19-62706E023703}">
                      <ahyp:hlinkClr xmlns:ahyp="http://schemas.microsoft.com/office/drawing/2018/hyperlinkcolor" val="tx"/>
                    </a:ext>
                  </a:extLst>
                </a:hlinkClick>
              </a:rPr>
              <a:t>sRDI</a:t>
            </a:r>
            <a:r>
              <a:rPr lang="en-US" sz="1800" b="0" i="0" dirty="0">
                <a:solidFill>
                  <a:schemeClr val="bg1"/>
                </a:solidFill>
                <a:effectLst/>
                <a:latin typeface="inherit"/>
              </a:rPr>
              <a:t>, </a:t>
            </a:r>
            <a:r>
              <a:rPr lang="en-US" sz="1800" b="0" i="0" dirty="0">
                <a:solidFill>
                  <a:schemeClr val="bg1"/>
                </a:solidFill>
                <a:effectLst/>
                <a:latin typeface="inherit"/>
                <a:hlinkClick r:id="rId4" tooltip="Hyperion&#10;&#10;(https://nullsecurity.net/tools/binary.html)">
                  <a:extLst>
                    <a:ext uri="{A12FA001-AC4F-418D-AE19-62706E023703}">
                      <ahyp:hlinkClr xmlns:ahyp="http://schemas.microsoft.com/office/drawing/2018/hyperlinkcolor" val="tx"/>
                    </a:ext>
                  </a:extLst>
                </a:hlinkClick>
              </a:rPr>
              <a:t>Hyperion</a:t>
            </a:r>
            <a:r>
              <a:rPr lang="en-US" sz="1800" b="0" i="0" dirty="0">
                <a:solidFill>
                  <a:schemeClr val="bg1"/>
                </a:solidFill>
                <a:effectLst/>
                <a:latin typeface="inherit"/>
              </a:rPr>
              <a:t>) takes an executable/shellcode/.NET/script and loads it in memory for execution</a:t>
            </a:r>
          </a:p>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packer</a:t>
            </a:r>
            <a:r>
              <a:rPr lang="en-US" sz="1800" b="0" i="0" dirty="0">
                <a:solidFill>
                  <a:srgbClr val="FF0000"/>
                </a:solidFill>
                <a:effectLst/>
                <a:latin typeface="inherit"/>
              </a:rPr>
              <a:t> </a:t>
            </a:r>
            <a:r>
              <a:rPr lang="en-US" sz="1800" b="0" i="0" dirty="0">
                <a:solidFill>
                  <a:schemeClr val="bg1"/>
                </a:solidFill>
                <a:effectLst/>
                <a:latin typeface="inherit"/>
              </a:rPr>
              <a:t>- (</a:t>
            </a:r>
            <a:r>
              <a:rPr lang="en-US" sz="1800" b="0" i="0" dirty="0">
                <a:solidFill>
                  <a:schemeClr val="bg1"/>
                </a:solidFill>
                <a:effectLst/>
                <a:latin typeface="inherit"/>
                <a:hlinkClick r:id="rId5" tooltip="Packer64&#10;&#10;(https://github.com/jadams/Packer64)">
                  <a:extLst>
                    <a:ext uri="{A12FA001-AC4F-418D-AE19-62706E023703}">
                      <ahyp:hlinkClr xmlns:ahyp="http://schemas.microsoft.com/office/drawing/2018/hyperlinkcolor" val="tx"/>
                    </a:ext>
                  </a:extLst>
                </a:hlinkClick>
              </a:rPr>
              <a:t>Packer64</a:t>
            </a:r>
            <a:r>
              <a:rPr lang="en-US" sz="1800" b="0" i="0" dirty="0">
                <a:solidFill>
                  <a:schemeClr val="bg1"/>
                </a:solidFill>
                <a:effectLst/>
                <a:latin typeface="inherit"/>
              </a:rPr>
              <a:t>, </a:t>
            </a:r>
            <a:r>
              <a:rPr lang="en-US" sz="1800" b="0" i="0" dirty="0" err="1">
                <a:solidFill>
                  <a:schemeClr val="bg1"/>
                </a:solidFill>
                <a:effectLst/>
                <a:latin typeface="inherit"/>
                <a:hlinkClick r:id="rId6" tooltip="ConfuserEx&#10;&#10;(https://github.com/mkaring/ConfuserEx)">
                  <a:extLst>
                    <a:ext uri="{A12FA001-AC4F-418D-AE19-62706E023703}">
                      <ahyp:hlinkClr xmlns:ahyp="http://schemas.microsoft.com/office/drawing/2018/hyperlinkcolor" val="tx"/>
                    </a:ext>
                  </a:extLst>
                </a:hlinkClick>
              </a:rPr>
              <a:t>ConfuserEx</a:t>
            </a:r>
            <a:r>
              <a:rPr lang="en-US" sz="1800" b="0" i="0" dirty="0">
                <a:solidFill>
                  <a:schemeClr val="bg1"/>
                </a:solidFill>
                <a:effectLst/>
                <a:latin typeface="inherit"/>
              </a:rPr>
              <a:t> ) takes files on input, produces self-contained, standalone program that will unpack these files in-memory (or to the filesystem) and execute them afterwards. Most packers just take single EXE on input and load it in memory.</a:t>
            </a:r>
          </a:p>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protector</a:t>
            </a:r>
            <a:r>
              <a:rPr lang="en-US" sz="1800" b="0" i="0" dirty="0">
                <a:solidFill>
                  <a:schemeClr val="bg1"/>
                </a:solidFill>
                <a:effectLst/>
                <a:latin typeface="inherit"/>
              </a:rPr>
              <a:t> - (</a:t>
            </a:r>
            <a:r>
              <a:rPr lang="en-US" sz="1800" b="0" i="0" dirty="0" err="1">
                <a:solidFill>
                  <a:schemeClr val="bg1"/>
                </a:solidFill>
                <a:effectLst/>
                <a:latin typeface="inherit"/>
                <a:hlinkClick r:id="rId7" tooltip="PELock&#10;&#10;(https://www.pelock.com/products/pelock)">
                  <a:extLst>
                    <a:ext uri="{A12FA001-AC4F-418D-AE19-62706E023703}">
                      <ahyp:hlinkClr xmlns:ahyp="http://schemas.microsoft.com/office/drawing/2018/hyperlinkcolor" val="tx"/>
                    </a:ext>
                  </a:extLst>
                </a:hlinkClick>
              </a:rPr>
              <a:t>PELock</a:t>
            </a:r>
            <a:r>
              <a:rPr lang="en-US" sz="1800" b="0" i="0" dirty="0">
                <a:solidFill>
                  <a:schemeClr val="bg1"/>
                </a:solidFill>
                <a:effectLst/>
                <a:latin typeface="inherit"/>
              </a:rPr>
              <a:t>, </a:t>
            </a:r>
            <a:r>
              <a:rPr lang="en-US" sz="1800" b="0" i="0" dirty="0" err="1">
                <a:solidFill>
                  <a:schemeClr val="bg1"/>
                </a:solidFill>
                <a:effectLst/>
                <a:latin typeface="inherit"/>
                <a:hlinkClick r:id="rId8" tooltip="SmartAssembly&#10;&#10;(https://www.red-gate.com/products/dotnet-development/smartassembly/)">
                  <a:extLst>
                    <a:ext uri="{A12FA001-AC4F-418D-AE19-62706E023703}">
                      <ahyp:hlinkClr xmlns:ahyp="http://schemas.microsoft.com/office/drawing/2018/hyperlinkcolor" val="tx"/>
                    </a:ext>
                  </a:extLst>
                </a:hlinkClick>
              </a:rPr>
              <a:t>SmartAssembly</a:t>
            </a:r>
            <a:r>
              <a:rPr lang="en-US" sz="1800" b="0" i="0" dirty="0">
                <a:solidFill>
                  <a:schemeClr val="bg1"/>
                </a:solidFill>
                <a:effectLst/>
                <a:latin typeface="inherit"/>
              </a:rPr>
              <a:t>, y0da Protect, Armadillo, </a:t>
            </a:r>
            <a:r>
              <a:rPr lang="en-US" sz="1800" b="0" i="0" dirty="0">
                <a:solidFill>
                  <a:schemeClr val="bg1"/>
                </a:solidFill>
                <a:effectLst/>
                <a:latin typeface="inherit"/>
                <a:hlinkClick r:id="rId9" tooltip="Enigma&#10;&#10;(https://enigmaprotector.com/)">
                  <a:extLst>
                    <a:ext uri="{A12FA001-AC4F-418D-AE19-62706E023703}">
                      <ahyp:hlinkClr xmlns:ahyp="http://schemas.microsoft.com/office/drawing/2018/hyperlinkcolor" val="tx"/>
                    </a:ext>
                  </a:extLst>
                </a:hlinkClick>
              </a:rPr>
              <a:t>Enigma</a:t>
            </a:r>
            <a:r>
              <a:rPr lang="en-US" sz="1800" b="0" i="0" dirty="0">
                <a:solidFill>
                  <a:schemeClr val="bg1"/>
                </a:solidFill>
                <a:effectLst/>
                <a:latin typeface="inherit"/>
              </a:rPr>
              <a:t>, </a:t>
            </a:r>
            <a:r>
              <a:rPr lang="en-US" sz="1800" b="0" i="0" dirty="0" err="1">
                <a:solidFill>
                  <a:schemeClr val="bg1"/>
                </a:solidFill>
                <a:effectLst/>
                <a:latin typeface="inherit"/>
                <a:hlinkClick r:id="rId10" tooltip="Themida&#10;&#10;(https://www.oreans.com/Themida.php)">
                  <a:extLst>
                    <a:ext uri="{A12FA001-AC4F-418D-AE19-62706E023703}">
                      <ahyp:hlinkClr xmlns:ahyp="http://schemas.microsoft.com/office/drawing/2018/hyperlinkcolor" val="tx"/>
                    </a:ext>
                  </a:extLst>
                </a:hlinkClick>
              </a:rPr>
              <a:t>Themida</a:t>
            </a:r>
            <a:r>
              <a:rPr lang="en-US" sz="1800" b="0" i="0" dirty="0">
                <a:solidFill>
                  <a:schemeClr val="bg1"/>
                </a:solidFill>
                <a:effectLst/>
                <a:latin typeface="inherit"/>
              </a:rPr>
              <a:t>) takes executable file on input, encrypts it, modifies it then produces a </a:t>
            </a:r>
            <a:r>
              <a:rPr lang="en-US" sz="1800" b="0" i="1" dirty="0">
                <a:solidFill>
                  <a:schemeClr val="bg1"/>
                </a:solidFill>
                <a:effectLst/>
                <a:latin typeface="inherit"/>
              </a:rPr>
              <a:t>loader</a:t>
            </a:r>
            <a:r>
              <a:rPr lang="en-US" sz="1800" b="0" i="0" dirty="0">
                <a:solidFill>
                  <a:schemeClr val="bg1"/>
                </a:solidFill>
                <a:effectLst/>
                <a:latin typeface="inherit"/>
              </a:rPr>
              <a:t> that will load that executable in-memory while applying various anti-X techniques (anti-emulation, anti-debug, anti-reversing, anti-splicing, anti-VM)</a:t>
            </a:r>
          </a:p>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compressor</a:t>
            </a:r>
            <a:r>
              <a:rPr lang="en-US" sz="1800" b="0" i="0" dirty="0">
                <a:solidFill>
                  <a:srgbClr val="FF0000"/>
                </a:solidFill>
                <a:effectLst/>
                <a:latin typeface="inherit"/>
              </a:rPr>
              <a:t> / inflator </a:t>
            </a:r>
            <a:r>
              <a:rPr lang="en-US" sz="1800" b="0" i="0" dirty="0">
                <a:solidFill>
                  <a:schemeClr val="bg1"/>
                </a:solidFill>
                <a:effectLst/>
                <a:latin typeface="inherit"/>
              </a:rPr>
              <a:t>- (</a:t>
            </a:r>
            <a:r>
              <a:rPr lang="en-US" sz="1800" b="0" i="0" dirty="0">
                <a:solidFill>
                  <a:schemeClr val="bg1"/>
                </a:solidFill>
                <a:effectLst/>
                <a:latin typeface="inherit"/>
                <a:hlinkClick r:id="rId11" tooltip="UPX&#10;&#10;(https://upx.github.io/)">
                  <a:extLst>
                    <a:ext uri="{A12FA001-AC4F-418D-AE19-62706E023703}">
                      <ahyp:hlinkClr xmlns:ahyp="http://schemas.microsoft.com/office/drawing/2018/hyperlinkcolor" val="tx"/>
                    </a:ext>
                  </a:extLst>
                </a:hlinkClick>
              </a:rPr>
              <a:t>UPX</a:t>
            </a:r>
            <a:r>
              <a:rPr lang="en-US" sz="1800" b="0" i="0" dirty="0">
                <a:solidFill>
                  <a:schemeClr val="bg1"/>
                </a:solidFill>
                <a:effectLst/>
                <a:latin typeface="inherit"/>
              </a:rPr>
              <a:t>, </a:t>
            </a:r>
            <a:r>
              <a:rPr lang="en-US" sz="1800" b="0" i="0" dirty="0">
                <a:solidFill>
                  <a:schemeClr val="bg1"/>
                </a:solidFill>
                <a:effectLst/>
                <a:latin typeface="inherit"/>
                <a:hlinkClick r:id="rId12" tooltip="MPRESS&#10;&#10;(https://www.autohotkey.com/mpress/mpress_web.htm)">
                  <a:extLst>
                    <a:ext uri="{A12FA001-AC4F-418D-AE19-62706E023703}">
                      <ahyp:hlinkClr xmlns:ahyp="http://schemas.microsoft.com/office/drawing/2018/hyperlinkcolor" val="tx"/>
                    </a:ext>
                  </a:extLst>
                </a:hlinkClick>
              </a:rPr>
              <a:t>MPRESS</a:t>
            </a:r>
            <a:r>
              <a:rPr lang="en-US" sz="1800" b="0" i="0" dirty="0">
                <a:solidFill>
                  <a:schemeClr val="bg1"/>
                </a:solidFill>
                <a:effectLst/>
                <a:latin typeface="inherit"/>
              </a:rPr>
              <a:t>, </a:t>
            </a:r>
            <a:r>
              <a:rPr lang="en-US" sz="1800" b="0" i="0" dirty="0" err="1">
                <a:solidFill>
                  <a:schemeClr val="bg1"/>
                </a:solidFill>
                <a:effectLst/>
                <a:latin typeface="inherit"/>
                <a:hlinkClick r:id="rId13" tooltip="NETShrink&#10;&#10;(https://www.pelock.com/pl/produkty/netshrink)">
                  <a:extLst>
                    <a:ext uri="{A12FA001-AC4F-418D-AE19-62706E023703}">
                      <ahyp:hlinkClr xmlns:ahyp="http://schemas.microsoft.com/office/drawing/2018/hyperlinkcolor" val="tx"/>
                    </a:ext>
                  </a:extLst>
                </a:hlinkClick>
              </a:rPr>
              <a:t>NETShrink</a:t>
            </a:r>
            <a:r>
              <a:rPr lang="en-US" sz="1800" b="0" i="0" dirty="0">
                <a:solidFill>
                  <a:schemeClr val="bg1"/>
                </a:solidFill>
                <a:effectLst/>
                <a:latin typeface="inherit"/>
              </a:rPr>
              <a:t> ) takes executable file on input, produces compressed version of the same executable while retaining its original functionality. Or inflates it (inflator).</a:t>
            </a:r>
          </a:p>
          <a:p>
            <a:pPr algn="l" fontAlgn="base">
              <a:spcBef>
                <a:spcPts val="300"/>
              </a:spcBef>
              <a:spcAft>
                <a:spcPts val="300"/>
              </a:spcAft>
              <a:buFont typeface="Arial" panose="020B0604020202020204" pitchFamily="34" charset="0"/>
              <a:buChar char="•"/>
            </a:pPr>
            <a:r>
              <a:rPr lang="en-US" sz="1800" b="1" i="0" dirty="0">
                <a:solidFill>
                  <a:srgbClr val="FF0000"/>
                </a:solidFill>
                <a:effectLst/>
                <a:latin typeface="inherit"/>
              </a:rPr>
              <a:t>harness</a:t>
            </a:r>
            <a:r>
              <a:rPr lang="en-US" sz="1800" b="0" i="0" dirty="0">
                <a:solidFill>
                  <a:schemeClr val="bg1"/>
                </a:solidFill>
                <a:effectLst/>
                <a:latin typeface="inherit"/>
              </a:rPr>
              <a:t> - (Donut, </a:t>
            </a:r>
            <a:r>
              <a:rPr lang="en-US" sz="1800" b="0" i="0" dirty="0" err="1">
                <a:solidFill>
                  <a:schemeClr val="bg1"/>
                </a:solidFill>
                <a:effectLst/>
                <a:latin typeface="inherit"/>
              </a:rPr>
              <a:t>COFFLoader</a:t>
            </a:r>
            <a:r>
              <a:rPr lang="en-US" sz="1800" b="0" i="0" dirty="0">
                <a:solidFill>
                  <a:schemeClr val="bg1"/>
                </a:solidFill>
                <a:effectLst/>
                <a:latin typeface="inherit"/>
              </a:rPr>
              <a:t>, BOF.NET) program that safely deploys in-memory provided on input .NET assembly/script (VBScript/JScript/</a:t>
            </a:r>
            <a:r>
              <a:rPr lang="en-US" sz="1800" b="0" i="0" dirty="0" err="1">
                <a:solidFill>
                  <a:schemeClr val="bg1"/>
                </a:solidFill>
                <a:effectLst/>
                <a:latin typeface="inherit"/>
              </a:rPr>
              <a:t>Powershell</a:t>
            </a:r>
            <a:r>
              <a:rPr lang="en-US" sz="1800" b="0" i="0" dirty="0">
                <a:solidFill>
                  <a:schemeClr val="bg1"/>
                </a:solidFill>
                <a:effectLst/>
                <a:latin typeface="inherit"/>
              </a:rPr>
              <a:t>, etc.)/BOF/.DLL . </a:t>
            </a:r>
            <a:r>
              <a:rPr lang="en-US" sz="1800" b="0" i="0" dirty="0" err="1">
                <a:solidFill>
                  <a:schemeClr val="bg1"/>
                </a:solidFill>
                <a:effectLst/>
                <a:latin typeface="inherit"/>
              </a:rPr>
              <a:t>COFFLoader</a:t>
            </a:r>
            <a:r>
              <a:rPr lang="en-US" sz="1800" b="0" i="0" dirty="0">
                <a:solidFill>
                  <a:schemeClr val="bg1"/>
                </a:solidFill>
                <a:effectLst/>
                <a:latin typeface="inherit"/>
              </a:rPr>
              <a:t> is an example of BOF harness. Donut is an example of .NET/EXE/VBS/JS harness</a:t>
            </a:r>
          </a:p>
          <a:p>
            <a:pPr algn="l" fontAlgn="base">
              <a:spcBef>
                <a:spcPts val="300"/>
              </a:spcBef>
              <a:spcAft>
                <a:spcPts val="300"/>
              </a:spcAft>
              <a:buFont typeface="Arial" panose="020B0604020202020204" pitchFamily="34" charset="0"/>
              <a:buChar char="•"/>
            </a:pPr>
            <a:r>
              <a:rPr lang="en-US" sz="1800" b="1" i="0" dirty="0" err="1">
                <a:solidFill>
                  <a:srgbClr val="FF0000"/>
                </a:solidFill>
                <a:effectLst/>
                <a:latin typeface="inherit"/>
              </a:rPr>
              <a:t>virtualizer</a:t>
            </a:r>
            <a:r>
              <a:rPr lang="en-US" sz="1800" b="0" i="0" dirty="0">
                <a:solidFill>
                  <a:schemeClr val="bg1"/>
                </a:solidFill>
                <a:effectLst/>
                <a:latin typeface="inherit"/>
              </a:rPr>
              <a:t> - (</a:t>
            </a:r>
            <a:r>
              <a:rPr lang="en-US" sz="1800" b="0" i="0" dirty="0" err="1">
                <a:solidFill>
                  <a:schemeClr val="bg1"/>
                </a:solidFill>
                <a:effectLst/>
                <a:latin typeface="inherit"/>
              </a:rPr>
              <a:t>VMProtect</a:t>
            </a:r>
            <a:r>
              <a:rPr lang="en-US" sz="1800" b="0" i="0" dirty="0">
                <a:solidFill>
                  <a:schemeClr val="bg1"/>
                </a:solidFill>
                <a:effectLst/>
                <a:latin typeface="inherit"/>
              </a:rPr>
              <a:t>) program that translates one architecture code into another and then acts as a runtime to the latter.</a:t>
            </a:r>
          </a:p>
          <a:p>
            <a:endParaRPr lang="en-US" dirty="0"/>
          </a:p>
        </p:txBody>
      </p:sp>
      <p:sp>
        <p:nvSpPr>
          <p:cNvPr id="5" name="Slide Number Placeholder 4">
            <a:extLst>
              <a:ext uri="{FF2B5EF4-FFF2-40B4-BE49-F238E27FC236}">
                <a16:creationId xmlns:a16="http://schemas.microsoft.com/office/drawing/2014/main" id="{4D27E5DB-AFB6-9088-87C9-1F671C0B0330}"/>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6</a:t>
            </a:fld>
            <a:endParaRPr lang="en-US" dirty="0"/>
          </a:p>
        </p:txBody>
      </p:sp>
      <p:sp>
        <p:nvSpPr>
          <p:cNvPr id="8" name="TextBox 7">
            <a:extLst>
              <a:ext uri="{FF2B5EF4-FFF2-40B4-BE49-F238E27FC236}">
                <a16:creationId xmlns:a16="http://schemas.microsoft.com/office/drawing/2014/main" id="{B795D4EC-6784-B436-9FBE-121C4A408321}"/>
              </a:ext>
            </a:extLst>
          </p:cNvPr>
          <p:cNvSpPr txBox="1"/>
          <p:nvPr/>
        </p:nvSpPr>
        <p:spPr>
          <a:xfrm>
            <a:off x="6254884" y="6382740"/>
            <a:ext cx="3176191" cy="369332"/>
          </a:xfrm>
          <a:prstGeom prst="rect">
            <a:avLst/>
          </a:prstGeom>
          <a:noFill/>
        </p:spPr>
        <p:txBody>
          <a:bodyPr wrap="none" rtlCol="0">
            <a:spAutoFit/>
          </a:bodyPr>
          <a:lstStyle/>
          <a:p>
            <a:r>
              <a:rPr lang="en-US" dirty="0">
                <a:solidFill>
                  <a:srgbClr val="FF0000"/>
                </a:solidFill>
              </a:rPr>
              <a:t>Credit: </a:t>
            </a:r>
            <a:r>
              <a:rPr lang="en-US" dirty="0" err="1">
                <a:solidFill>
                  <a:srgbClr val="FF0000"/>
                </a:solidFill>
              </a:rPr>
              <a:t>mgeeky</a:t>
            </a:r>
            <a:r>
              <a:rPr lang="en-US" dirty="0">
                <a:solidFill>
                  <a:srgbClr val="FF0000"/>
                </a:solidFill>
              </a:rPr>
              <a:t> (@mariuszbit)</a:t>
            </a:r>
          </a:p>
        </p:txBody>
      </p:sp>
    </p:spTree>
    <p:extLst>
      <p:ext uri="{BB962C8B-B14F-4D97-AF65-F5344CB8AC3E}">
        <p14:creationId xmlns:p14="http://schemas.microsoft.com/office/powerpoint/2010/main" val="56969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B56DCA-C273-933C-E2FF-E2BC512D9E7F}"/>
              </a:ext>
            </a:extLst>
          </p:cNvPr>
          <p:cNvSpPr txBox="1"/>
          <p:nvPr/>
        </p:nvSpPr>
        <p:spPr>
          <a:xfrm>
            <a:off x="3143344" y="661367"/>
            <a:ext cx="7475455" cy="584775"/>
          </a:xfrm>
          <a:prstGeom prst="rect">
            <a:avLst/>
          </a:prstGeom>
          <a:noFill/>
        </p:spPr>
        <p:txBody>
          <a:bodyPr wrap="square" rtlCol="0">
            <a:spAutoFit/>
          </a:bodyPr>
          <a:lstStyle/>
          <a:p>
            <a:r>
              <a:rPr lang="en-US" sz="3200" dirty="0">
                <a:solidFill>
                  <a:schemeClr val="bg1"/>
                </a:solidFill>
              </a:rPr>
              <a:t>Windows Internals: Windows API</a:t>
            </a:r>
          </a:p>
        </p:txBody>
      </p:sp>
      <p:sp>
        <p:nvSpPr>
          <p:cNvPr id="5" name="TextBox 4">
            <a:extLst>
              <a:ext uri="{FF2B5EF4-FFF2-40B4-BE49-F238E27FC236}">
                <a16:creationId xmlns:a16="http://schemas.microsoft.com/office/drawing/2014/main" id="{E32BE7E6-8DF2-FFB9-E63E-13F1F72F24F3}"/>
              </a:ext>
            </a:extLst>
          </p:cNvPr>
          <p:cNvSpPr txBox="1"/>
          <p:nvPr/>
        </p:nvSpPr>
        <p:spPr>
          <a:xfrm>
            <a:off x="1960776" y="1517715"/>
            <a:ext cx="9840592" cy="2585323"/>
          </a:xfrm>
          <a:prstGeom prst="rect">
            <a:avLst/>
          </a:prstGeom>
          <a:noFill/>
        </p:spPr>
        <p:txBody>
          <a:bodyPr wrap="square" rtlCol="0">
            <a:spAutoFit/>
          </a:bodyPr>
          <a:lstStyle/>
          <a:p>
            <a:r>
              <a:rPr lang="en-US" dirty="0">
                <a:solidFill>
                  <a:schemeClr val="bg1"/>
                </a:solidFill>
              </a:rPr>
              <a:t>The Windows API (application programming interface) is a </a:t>
            </a:r>
            <a:r>
              <a:rPr lang="en-US" dirty="0">
                <a:solidFill>
                  <a:srgbClr val="FF0000"/>
                </a:solidFill>
              </a:rPr>
              <a:t>collection of functions </a:t>
            </a:r>
            <a:r>
              <a:rPr lang="en-US" dirty="0">
                <a:solidFill>
                  <a:schemeClr val="bg1"/>
                </a:solidFill>
              </a:rPr>
              <a:t>that allows programs to access the features of the Windows operating system. It's also known as </a:t>
            </a:r>
            <a:r>
              <a:rPr lang="en-US" dirty="0" err="1">
                <a:solidFill>
                  <a:schemeClr val="bg1"/>
                </a:solidFill>
              </a:rPr>
              <a:t>WinAPI</a:t>
            </a:r>
            <a:r>
              <a:rPr lang="en-US" dirty="0">
                <a:solidFill>
                  <a:schemeClr val="bg1"/>
                </a:solidFill>
              </a:rPr>
              <a:t>.</a:t>
            </a:r>
          </a:p>
          <a:p>
            <a:endParaRPr lang="en-US" dirty="0">
              <a:solidFill>
                <a:schemeClr val="bg1"/>
              </a:solidFill>
            </a:endParaRPr>
          </a:p>
          <a:p>
            <a:r>
              <a:rPr lang="en-US" dirty="0">
                <a:solidFill>
                  <a:schemeClr val="bg1"/>
                </a:solidFill>
              </a:rPr>
              <a:t>List of Windows APIs: </a:t>
            </a:r>
          </a:p>
          <a:p>
            <a:r>
              <a:rPr lang="en-US" dirty="0">
                <a:solidFill>
                  <a:schemeClr val="bg1"/>
                </a:solidFill>
                <a:hlinkClick r:id="rId2"/>
              </a:rPr>
              <a:t>https://learn.microsoft.com/en-us/windows/win32/apiindex/windows-api-list</a:t>
            </a:r>
            <a:r>
              <a:rPr lang="en-US" dirty="0">
                <a:solidFill>
                  <a:schemeClr val="bg1"/>
                </a:solidFill>
              </a:rPr>
              <a:t> </a:t>
            </a:r>
          </a:p>
          <a:p>
            <a:endParaRPr lang="en-US" dirty="0">
              <a:solidFill>
                <a:schemeClr val="bg1"/>
              </a:solidFill>
            </a:endParaRPr>
          </a:p>
          <a:p>
            <a:r>
              <a:rPr lang="en-US" dirty="0">
                <a:solidFill>
                  <a:schemeClr val="bg1"/>
                </a:solidFill>
              </a:rPr>
              <a:t>Structure of an API function:</a:t>
            </a:r>
          </a:p>
          <a:p>
            <a:endParaRPr lang="en-US"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5DA94E41-240F-2AAC-3559-6098A0A44446}"/>
              </a:ext>
            </a:extLst>
          </p:cNvPr>
          <p:cNvPicPr>
            <a:picLocks noChangeAspect="1"/>
          </p:cNvPicPr>
          <p:nvPr/>
        </p:nvPicPr>
        <p:blipFill>
          <a:blip r:embed="rId3"/>
          <a:stretch>
            <a:fillRect/>
          </a:stretch>
        </p:blipFill>
        <p:spPr>
          <a:xfrm>
            <a:off x="2026764" y="3913769"/>
            <a:ext cx="8590476" cy="1990476"/>
          </a:xfrm>
          <a:prstGeom prst="rect">
            <a:avLst/>
          </a:prstGeom>
        </p:spPr>
      </p:pic>
    </p:spTree>
    <p:extLst>
      <p:ext uri="{BB962C8B-B14F-4D97-AF65-F5344CB8AC3E}">
        <p14:creationId xmlns:p14="http://schemas.microsoft.com/office/powerpoint/2010/main" val="114509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6D75-F560-B09D-03C0-18750EEF71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715E15-6E7E-B799-051E-D4CDD7D43D2C}"/>
              </a:ext>
            </a:extLst>
          </p:cNvPr>
          <p:cNvSpPr txBox="1"/>
          <p:nvPr/>
        </p:nvSpPr>
        <p:spPr>
          <a:xfrm>
            <a:off x="3143344" y="661367"/>
            <a:ext cx="7475455" cy="584775"/>
          </a:xfrm>
          <a:prstGeom prst="rect">
            <a:avLst/>
          </a:prstGeom>
          <a:noFill/>
        </p:spPr>
        <p:txBody>
          <a:bodyPr wrap="square" rtlCol="0">
            <a:spAutoFit/>
          </a:bodyPr>
          <a:lstStyle/>
          <a:p>
            <a:r>
              <a:rPr lang="en-US" sz="3200" dirty="0">
                <a:solidFill>
                  <a:schemeClr val="bg1"/>
                </a:solidFill>
              </a:rPr>
              <a:t>Windows Internals: Windows API</a:t>
            </a:r>
          </a:p>
        </p:txBody>
      </p:sp>
      <p:sp>
        <p:nvSpPr>
          <p:cNvPr id="5" name="TextBox 4">
            <a:extLst>
              <a:ext uri="{FF2B5EF4-FFF2-40B4-BE49-F238E27FC236}">
                <a16:creationId xmlns:a16="http://schemas.microsoft.com/office/drawing/2014/main" id="{55F2AB17-310E-D660-703C-031D18C8A34D}"/>
              </a:ext>
            </a:extLst>
          </p:cNvPr>
          <p:cNvSpPr txBox="1"/>
          <p:nvPr/>
        </p:nvSpPr>
        <p:spPr>
          <a:xfrm>
            <a:off x="1960776" y="1517715"/>
            <a:ext cx="9840592" cy="923330"/>
          </a:xfrm>
          <a:prstGeom prst="rect">
            <a:avLst/>
          </a:prstGeom>
          <a:noFill/>
        </p:spPr>
        <p:txBody>
          <a:bodyPr wrap="square" rtlCol="0">
            <a:spAutoFit/>
          </a:bodyPr>
          <a:lstStyle/>
          <a:p>
            <a:r>
              <a:rPr lang="en-US" dirty="0">
                <a:solidFill>
                  <a:schemeClr val="bg1"/>
                </a:solidFill>
              </a:rPr>
              <a:t>Returns a HANDLE to the target process</a:t>
            </a:r>
          </a:p>
          <a:p>
            <a:endParaRPr lang="en-US"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904CCA63-A194-1733-F354-10DAE6B54C06}"/>
              </a:ext>
            </a:extLst>
          </p:cNvPr>
          <p:cNvPicPr>
            <a:picLocks noChangeAspect="1"/>
          </p:cNvPicPr>
          <p:nvPr/>
        </p:nvPicPr>
        <p:blipFill>
          <a:blip r:embed="rId2"/>
          <a:stretch>
            <a:fillRect/>
          </a:stretch>
        </p:blipFill>
        <p:spPr>
          <a:xfrm>
            <a:off x="2028323" y="1979380"/>
            <a:ext cx="8590476" cy="1990476"/>
          </a:xfrm>
          <a:prstGeom prst="rect">
            <a:avLst/>
          </a:prstGeom>
        </p:spPr>
      </p:pic>
      <p:sp>
        <p:nvSpPr>
          <p:cNvPr id="3" name="TextBox 2">
            <a:extLst>
              <a:ext uri="{FF2B5EF4-FFF2-40B4-BE49-F238E27FC236}">
                <a16:creationId xmlns:a16="http://schemas.microsoft.com/office/drawing/2014/main" id="{782BCF53-81F5-5EB4-C308-49E80654E2C5}"/>
              </a:ext>
            </a:extLst>
          </p:cNvPr>
          <p:cNvSpPr txBox="1"/>
          <p:nvPr/>
        </p:nvSpPr>
        <p:spPr>
          <a:xfrm>
            <a:off x="2028323" y="4442307"/>
            <a:ext cx="9629624" cy="1754326"/>
          </a:xfrm>
          <a:prstGeom prst="rect">
            <a:avLst/>
          </a:prstGeom>
          <a:noFill/>
        </p:spPr>
        <p:txBody>
          <a:bodyPr wrap="none" rtlCol="0">
            <a:spAutoFit/>
          </a:bodyPr>
          <a:lstStyle/>
          <a:p>
            <a:r>
              <a:rPr lang="en-US" dirty="0" err="1">
                <a:solidFill>
                  <a:schemeClr val="bg1"/>
                </a:solidFill>
              </a:rPr>
              <a:t>dwDesiredAccess</a:t>
            </a:r>
            <a:r>
              <a:rPr lang="en-US" dirty="0">
                <a:solidFill>
                  <a:schemeClr val="bg1"/>
                </a:solidFill>
              </a:rPr>
              <a:t>: The desired access rights for the returned HANDLE. Examples:</a:t>
            </a:r>
          </a:p>
          <a:p>
            <a:r>
              <a:rPr lang="en-US" dirty="0">
                <a:solidFill>
                  <a:schemeClr val="bg1"/>
                </a:solidFill>
              </a:rPr>
              <a:t>		PROCESS_ALL_ACCESS, PROCESS_DUP_HANDLE, PROCESS_VM_READ</a:t>
            </a:r>
          </a:p>
          <a:p>
            <a:endParaRPr lang="en-US" dirty="0">
              <a:solidFill>
                <a:schemeClr val="bg1"/>
              </a:solidFill>
            </a:endParaRPr>
          </a:p>
          <a:p>
            <a:r>
              <a:rPr lang="en-US" dirty="0" err="1">
                <a:solidFill>
                  <a:schemeClr val="bg1"/>
                </a:solidFill>
              </a:rPr>
              <a:t>bInheritHandle</a:t>
            </a:r>
            <a:r>
              <a:rPr lang="en-US" dirty="0">
                <a:solidFill>
                  <a:schemeClr val="bg1"/>
                </a:solidFill>
              </a:rPr>
              <a:t>: TRUE or FALSE. If TRUE, processes created by this process inherit this HANDLE.</a:t>
            </a:r>
          </a:p>
          <a:p>
            <a:endParaRPr lang="en-US" dirty="0">
              <a:solidFill>
                <a:schemeClr val="bg1"/>
              </a:solidFill>
            </a:endParaRPr>
          </a:p>
          <a:p>
            <a:r>
              <a:rPr lang="en-US" dirty="0" err="1">
                <a:solidFill>
                  <a:schemeClr val="bg1"/>
                </a:solidFill>
              </a:rPr>
              <a:t>dwProcessId</a:t>
            </a:r>
            <a:r>
              <a:rPr lang="en-US" dirty="0">
                <a:solidFill>
                  <a:schemeClr val="bg1"/>
                </a:solidFill>
              </a:rPr>
              <a:t>: The process id (PID) of the target process. Example: 878, 1512, </a:t>
            </a:r>
            <a:r>
              <a:rPr lang="en-US" dirty="0" err="1">
                <a:solidFill>
                  <a:schemeClr val="bg1"/>
                </a:solidFill>
              </a:rPr>
              <a:t>etc</a:t>
            </a:r>
            <a:r>
              <a:rPr lang="en-US" dirty="0">
                <a:solidFill>
                  <a:schemeClr val="bg1"/>
                </a:solidFill>
              </a:rPr>
              <a:t>…</a:t>
            </a:r>
          </a:p>
        </p:txBody>
      </p:sp>
    </p:spTree>
    <p:extLst>
      <p:ext uri="{BB962C8B-B14F-4D97-AF65-F5344CB8AC3E}">
        <p14:creationId xmlns:p14="http://schemas.microsoft.com/office/powerpoint/2010/main" val="257996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CD25-80F3-8A65-5191-7586B01208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A3FF2D-8523-C9B5-9228-721906162C76}"/>
              </a:ext>
            </a:extLst>
          </p:cNvPr>
          <p:cNvSpPr txBox="1"/>
          <p:nvPr/>
        </p:nvSpPr>
        <p:spPr>
          <a:xfrm>
            <a:off x="3143344" y="661367"/>
            <a:ext cx="7475455" cy="584775"/>
          </a:xfrm>
          <a:prstGeom prst="rect">
            <a:avLst/>
          </a:prstGeom>
          <a:noFill/>
        </p:spPr>
        <p:txBody>
          <a:bodyPr wrap="square" rtlCol="0">
            <a:spAutoFit/>
          </a:bodyPr>
          <a:lstStyle/>
          <a:p>
            <a:r>
              <a:rPr lang="en-US" sz="3200" dirty="0">
                <a:solidFill>
                  <a:schemeClr val="bg1"/>
                </a:solidFill>
              </a:rPr>
              <a:t>Windows Internals: Windows API</a:t>
            </a:r>
          </a:p>
        </p:txBody>
      </p:sp>
      <p:sp>
        <p:nvSpPr>
          <p:cNvPr id="5" name="TextBox 4">
            <a:extLst>
              <a:ext uri="{FF2B5EF4-FFF2-40B4-BE49-F238E27FC236}">
                <a16:creationId xmlns:a16="http://schemas.microsoft.com/office/drawing/2014/main" id="{0D414B8D-17B4-0E9A-C9D9-33233B2C903D}"/>
              </a:ext>
            </a:extLst>
          </p:cNvPr>
          <p:cNvSpPr txBox="1"/>
          <p:nvPr/>
        </p:nvSpPr>
        <p:spPr>
          <a:xfrm>
            <a:off x="1960776" y="1517715"/>
            <a:ext cx="9840592" cy="1477328"/>
          </a:xfrm>
          <a:prstGeom prst="rect">
            <a:avLst/>
          </a:prstGeom>
          <a:noFill/>
        </p:spPr>
        <p:txBody>
          <a:bodyPr wrap="square" rtlCol="0">
            <a:spAutoFit/>
          </a:bodyPr>
          <a:lstStyle/>
          <a:p>
            <a:r>
              <a:rPr lang="en-US" dirty="0">
                <a:solidFill>
                  <a:schemeClr val="bg1"/>
                </a:solidFill>
              </a:rPr>
              <a:t>Example Code: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6" name="Picture 5">
            <a:extLst>
              <a:ext uri="{FF2B5EF4-FFF2-40B4-BE49-F238E27FC236}">
                <a16:creationId xmlns:a16="http://schemas.microsoft.com/office/drawing/2014/main" id="{11C913AB-AF43-FC37-1C83-C6A0D3DBE8B9}"/>
              </a:ext>
            </a:extLst>
          </p:cNvPr>
          <p:cNvPicPr>
            <a:picLocks noChangeAspect="1"/>
          </p:cNvPicPr>
          <p:nvPr/>
        </p:nvPicPr>
        <p:blipFill>
          <a:blip r:embed="rId2"/>
          <a:stretch>
            <a:fillRect/>
          </a:stretch>
        </p:blipFill>
        <p:spPr>
          <a:xfrm>
            <a:off x="3844429" y="1517715"/>
            <a:ext cx="6774370" cy="5130884"/>
          </a:xfrm>
          <a:prstGeom prst="rect">
            <a:avLst/>
          </a:prstGeom>
        </p:spPr>
      </p:pic>
    </p:spTree>
    <p:extLst>
      <p:ext uri="{BB962C8B-B14F-4D97-AF65-F5344CB8AC3E}">
        <p14:creationId xmlns:p14="http://schemas.microsoft.com/office/powerpoint/2010/main" val="1963472590"/>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045227-5724-4DBF-9712-031B1BFB2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22457D9-12AC-4794-A05E-F1B90FCD8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B39BD0-040C-43BE-B0E4-512B09E8003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{5B04A6CC-511C-4923-BA8E-CE08C2AB861B}tf22318419_win32</Template>
  <TotalTime>2502</TotalTime>
  <Words>1496</Words>
  <Application>Microsoft Office PowerPoint</Application>
  <PresentationFormat>Widescreen</PresentationFormat>
  <Paragraphs>228</Paragraphs>
  <Slides>25</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inherit</vt:lpstr>
      <vt:lpstr>Tenorite</vt:lpstr>
      <vt:lpstr>TwitterChirp</vt:lpstr>
      <vt:lpstr>Custom</vt:lpstr>
      <vt:lpstr>Modern Malware Evasion Tactics</vt:lpstr>
      <vt:lpstr>whoami</vt:lpstr>
      <vt:lpstr>Workshop Overview </vt:lpstr>
      <vt:lpstr>Endpoint Detection &amp; Response</vt:lpstr>
      <vt:lpstr>Malware overview – Malicious Software</vt:lpstr>
      <vt:lpstr>Malware overview – Delivery Components </vt:lpstr>
      <vt:lpstr>PowerPoint Presentation</vt:lpstr>
      <vt:lpstr>PowerPoint Presentation</vt:lpstr>
      <vt:lpstr>PowerPoint Presentation</vt:lpstr>
      <vt:lpstr>PowerPoint Presentation</vt:lpstr>
      <vt:lpstr>first Boss: static analysis</vt:lpstr>
      <vt:lpstr>Concealment: Dynamic API resolution</vt:lpstr>
      <vt:lpstr>PowerPoint Presentation</vt:lpstr>
      <vt:lpstr>PowerPoint Presentation</vt:lpstr>
      <vt:lpstr>PowerPoint Presentation</vt:lpstr>
      <vt:lpstr>second Boss: EDR Hooks</vt:lpstr>
      <vt:lpstr>Example API Unhooking</vt:lpstr>
      <vt:lpstr>Process Injections – Load Shellcode </vt:lpstr>
      <vt:lpstr>PowerPoint Presentation</vt:lpstr>
      <vt:lpstr>PowerPoint Presentation</vt:lpstr>
      <vt:lpstr>Third Boss:  Memory scanning and shellcode detection</vt:lpstr>
      <vt:lpstr>PowerPoint Presentation</vt:lpstr>
      <vt:lpstr>PowerPoint Presentation</vt:lpstr>
      <vt:lpstr>TEMPEST Demo Gif</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Kirk Trychel</dc:creator>
  <cp:lastModifiedBy>Kirk Trychel</cp:lastModifiedBy>
  <cp:revision>15</cp:revision>
  <dcterms:created xsi:type="dcterms:W3CDTF">2025-02-19T18:12:06Z</dcterms:created>
  <dcterms:modified xsi:type="dcterms:W3CDTF">2025-03-06T06:37:56Z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